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96" r:id="rId3"/>
    <p:sldId id="313" r:id="rId4"/>
    <p:sldId id="292" r:id="rId5"/>
    <p:sldId id="286" r:id="rId6"/>
    <p:sldId id="257" r:id="rId7"/>
    <p:sldId id="276" r:id="rId8"/>
    <p:sldId id="294" r:id="rId9"/>
    <p:sldId id="261" r:id="rId10"/>
    <p:sldId id="278" r:id="rId11"/>
    <p:sldId id="279" r:id="rId12"/>
    <p:sldId id="260" r:id="rId13"/>
    <p:sldId id="290" r:id="rId14"/>
    <p:sldId id="285" r:id="rId15"/>
    <p:sldId id="291" r:id="rId16"/>
    <p:sldId id="297" r:id="rId17"/>
    <p:sldId id="298" r:id="rId18"/>
    <p:sldId id="299" r:id="rId19"/>
    <p:sldId id="300" r:id="rId20"/>
    <p:sldId id="316" r:id="rId21"/>
    <p:sldId id="301" r:id="rId22"/>
    <p:sldId id="303" r:id="rId23"/>
    <p:sldId id="307" r:id="rId24"/>
    <p:sldId id="315" r:id="rId25"/>
    <p:sldId id="31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CC0000"/>
    <a:srgbClr val="7AD2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977" autoAdjust="0"/>
  </p:normalViewPr>
  <p:slideViewPr>
    <p:cSldViewPr>
      <p:cViewPr varScale="1">
        <p:scale>
          <a:sx n="71" d="100"/>
          <a:sy n="71" d="100"/>
        </p:scale>
        <p:origin x="275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798636-A201-4DE8-897E-57FF2EFEA9DB}" type="datetimeFigureOut">
              <a:rPr lang="en-GB" smtClean="0"/>
              <a:t>30/03/2023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D5FEDF-518E-4D2A-9A75-F1944394D184}" type="slidenum">
              <a:rPr lang="en-GB" smtClean="0"/>
              <a:t>‹#›</a:t>
            </a:fld>
            <a:endParaRPr lang="en-GB"/>
          </a:p>
        </p:txBody>
      </p:sp>
    </p:spTree>
    <p:extLst>
      <p:ext uri="{BB962C8B-B14F-4D97-AF65-F5344CB8AC3E}">
        <p14:creationId xmlns:p14="http://schemas.microsoft.com/office/powerpoint/2010/main" val="258547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5FEDF-518E-4D2A-9A75-F1944394D184}" type="slidenum">
              <a:rPr lang="en-GB" smtClean="0"/>
              <a:t>1</a:t>
            </a:fld>
            <a:endParaRPr lang="en-GB"/>
          </a:p>
        </p:txBody>
      </p:sp>
    </p:spTree>
    <p:extLst>
      <p:ext uri="{BB962C8B-B14F-4D97-AF65-F5344CB8AC3E}">
        <p14:creationId xmlns:p14="http://schemas.microsoft.com/office/powerpoint/2010/main" val="595932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5FEDF-518E-4D2A-9A75-F1944394D184}" type="slidenum">
              <a:rPr lang="en-GB" smtClean="0"/>
              <a:t>10</a:t>
            </a:fld>
            <a:endParaRPr lang="en-GB"/>
          </a:p>
        </p:txBody>
      </p:sp>
    </p:spTree>
    <p:extLst>
      <p:ext uri="{BB962C8B-B14F-4D97-AF65-F5344CB8AC3E}">
        <p14:creationId xmlns:p14="http://schemas.microsoft.com/office/powerpoint/2010/main" val="3967684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5FEDF-518E-4D2A-9A75-F1944394D184}" type="slidenum">
              <a:rPr lang="en-GB" smtClean="0"/>
              <a:t>11</a:t>
            </a:fld>
            <a:endParaRPr lang="en-GB"/>
          </a:p>
        </p:txBody>
      </p:sp>
    </p:spTree>
    <p:extLst>
      <p:ext uri="{BB962C8B-B14F-4D97-AF65-F5344CB8AC3E}">
        <p14:creationId xmlns:p14="http://schemas.microsoft.com/office/powerpoint/2010/main" val="2458725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5FEDF-518E-4D2A-9A75-F1944394D184}" type="slidenum">
              <a:rPr lang="en-GB" smtClean="0"/>
              <a:t>12</a:t>
            </a:fld>
            <a:endParaRPr lang="en-GB"/>
          </a:p>
        </p:txBody>
      </p:sp>
    </p:spTree>
    <p:extLst>
      <p:ext uri="{BB962C8B-B14F-4D97-AF65-F5344CB8AC3E}">
        <p14:creationId xmlns:p14="http://schemas.microsoft.com/office/powerpoint/2010/main" val="3691414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5FEDF-518E-4D2A-9A75-F1944394D184}" type="slidenum">
              <a:rPr lang="en-GB" smtClean="0"/>
              <a:t>13</a:t>
            </a:fld>
            <a:endParaRPr lang="en-GB"/>
          </a:p>
        </p:txBody>
      </p:sp>
    </p:spTree>
    <p:extLst>
      <p:ext uri="{BB962C8B-B14F-4D97-AF65-F5344CB8AC3E}">
        <p14:creationId xmlns:p14="http://schemas.microsoft.com/office/powerpoint/2010/main" val="2791353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5FEDF-518E-4D2A-9A75-F1944394D184}" type="slidenum">
              <a:rPr lang="en-GB" smtClean="0"/>
              <a:t>14</a:t>
            </a:fld>
            <a:endParaRPr lang="en-GB"/>
          </a:p>
        </p:txBody>
      </p:sp>
    </p:spTree>
    <p:extLst>
      <p:ext uri="{BB962C8B-B14F-4D97-AF65-F5344CB8AC3E}">
        <p14:creationId xmlns:p14="http://schemas.microsoft.com/office/powerpoint/2010/main" val="2087817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5FEDF-518E-4D2A-9A75-F1944394D184}" type="slidenum">
              <a:rPr lang="en-GB" smtClean="0"/>
              <a:t>17</a:t>
            </a:fld>
            <a:endParaRPr lang="en-GB"/>
          </a:p>
        </p:txBody>
      </p:sp>
    </p:spTree>
    <p:extLst>
      <p:ext uri="{BB962C8B-B14F-4D97-AF65-F5344CB8AC3E}">
        <p14:creationId xmlns:p14="http://schemas.microsoft.com/office/powerpoint/2010/main" val="1752889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5FEDF-518E-4D2A-9A75-F1944394D184}" type="slidenum">
              <a:rPr lang="en-GB" smtClean="0"/>
              <a:t>18</a:t>
            </a:fld>
            <a:endParaRPr lang="en-GB"/>
          </a:p>
        </p:txBody>
      </p:sp>
    </p:spTree>
    <p:extLst>
      <p:ext uri="{BB962C8B-B14F-4D97-AF65-F5344CB8AC3E}">
        <p14:creationId xmlns:p14="http://schemas.microsoft.com/office/powerpoint/2010/main" val="3349790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5FEDF-518E-4D2A-9A75-F1944394D184}" type="slidenum">
              <a:rPr lang="en-GB" smtClean="0"/>
              <a:t>19</a:t>
            </a:fld>
            <a:endParaRPr lang="en-GB"/>
          </a:p>
        </p:txBody>
      </p:sp>
    </p:spTree>
    <p:extLst>
      <p:ext uri="{BB962C8B-B14F-4D97-AF65-F5344CB8AC3E}">
        <p14:creationId xmlns:p14="http://schemas.microsoft.com/office/powerpoint/2010/main" val="3237869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5FEDF-518E-4D2A-9A75-F1944394D184}" type="slidenum">
              <a:rPr lang="en-GB" smtClean="0"/>
              <a:t>20</a:t>
            </a:fld>
            <a:endParaRPr lang="en-GB"/>
          </a:p>
        </p:txBody>
      </p:sp>
    </p:spTree>
    <p:extLst>
      <p:ext uri="{BB962C8B-B14F-4D97-AF65-F5344CB8AC3E}">
        <p14:creationId xmlns:p14="http://schemas.microsoft.com/office/powerpoint/2010/main" val="86701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400" dirty="0"/>
          </a:p>
        </p:txBody>
      </p:sp>
      <p:sp>
        <p:nvSpPr>
          <p:cNvPr id="4" name="Slide Number Placeholder 3"/>
          <p:cNvSpPr>
            <a:spLocks noGrp="1"/>
          </p:cNvSpPr>
          <p:nvPr>
            <p:ph type="sldNum" sz="quarter" idx="10"/>
          </p:nvPr>
        </p:nvSpPr>
        <p:spPr/>
        <p:txBody>
          <a:bodyPr/>
          <a:lstStyle/>
          <a:p>
            <a:fld id="{F9D5FEDF-518E-4D2A-9A75-F1944394D184}" type="slidenum">
              <a:rPr lang="en-GB" smtClean="0"/>
              <a:t>21</a:t>
            </a:fld>
            <a:endParaRPr lang="en-GB"/>
          </a:p>
        </p:txBody>
      </p:sp>
    </p:spTree>
    <p:extLst>
      <p:ext uri="{BB962C8B-B14F-4D97-AF65-F5344CB8AC3E}">
        <p14:creationId xmlns:p14="http://schemas.microsoft.com/office/powerpoint/2010/main" val="372035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F9D5FEDF-518E-4D2A-9A75-F1944394D184}" type="slidenum">
              <a:rPr lang="en-GB" smtClean="0"/>
              <a:t>2</a:t>
            </a:fld>
            <a:endParaRPr lang="en-GB"/>
          </a:p>
        </p:txBody>
      </p:sp>
    </p:spTree>
    <p:extLst>
      <p:ext uri="{BB962C8B-B14F-4D97-AF65-F5344CB8AC3E}">
        <p14:creationId xmlns:p14="http://schemas.microsoft.com/office/powerpoint/2010/main" val="737582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5FEDF-518E-4D2A-9A75-F1944394D184}" type="slidenum">
              <a:rPr lang="en-GB" smtClean="0"/>
              <a:t>22</a:t>
            </a:fld>
            <a:endParaRPr lang="en-GB"/>
          </a:p>
        </p:txBody>
      </p:sp>
    </p:spTree>
    <p:extLst>
      <p:ext uri="{BB962C8B-B14F-4D97-AF65-F5344CB8AC3E}">
        <p14:creationId xmlns:p14="http://schemas.microsoft.com/office/powerpoint/2010/main" val="3199087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5FEDF-518E-4D2A-9A75-F1944394D184}" type="slidenum">
              <a:rPr lang="en-GB" smtClean="0"/>
              <a:t>23</a:t>
            </a:fld>
            <a:endParaRPr lang="en-GB"/>
          </a:p>
        </p:txBody>
      </p:sp>
    </p:spTree>
    <p:extLst>
      <p:ext uri="{BB962C8B-B14F-4D97-AF65-F5344CB8AC3E}">
        <p14:creationId xmlns:p14="http://schemas.microsoft.com/office/powerpoint/2010/main" val="276049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5FEDF-518E-4D2A-9A75-F1944394D184}" type="slidenum">
              <a:rPr lang="en-GB" smtClean="0"/>
              <a:t>24</a:t>
            </a:fld>
            <a:endParaRPr lang="en-GB"/>
          </a:p>
        </p:txBody>
      </p:sp>
    </p:spTree>
    <p:extLst>
      <p:ext uri="{BB962C8B-B14F-4D97-AF65-F5344CB8AC3E}">
        <p14:creationId xmlns:p14="http://schemas.microsoft.com/office/powerpoint/2010/main" val="975346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200" kern="1200" dirty="0" smtClean="0">
              <a:solidFill>
                <a:schemeClr val="tx1"/>
              </a:solidFill>
              <a:effectLst/>
              <a:latin typeface="+mn-lt"/>
              <a:ea typeface="+mn-ea"/>
              <a:cs typeface="+mn-cs"/>
            </a:endParaRPr>
          </a:p>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F9D5FEDF-518E-4D2A-9A75-F1944394D184}" type="slidenum">
              <a:rPr lang="en-GB" smtClean="0"/>
              <a:t>3</a:t>
            </a:fld>
            <a:endParaRPr lang="en-GB"/>
          </a:p>
        </p:txBody>
      </p:sp>
    </p:spTree>
    <p:extLst>
      <p:ext uri="{BB962C8B-B14F-4D97-AF65-F5344CB8AC3E}">
        <p14:creationId xmlns:p14="http://schemas.microsoft.com/office/powerpoint/2010/main" val="737582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F9D5FEDF-518E-4D2A-9A75-F1944394D184}" type="slidenum">
              <a:rPr lang="en-GB" smtClean="0"/>
              <a:t>4</a:t>
            </a:fld>
            <a:endParaRPr lang="en-GB"/>
          </a:p>
        </p:txBody>
      </p:sp>
    </p:spTree>
    <p:extLst>
      <p:ext uri="{BB962C8B-B14F-4D97-AF65-F5344CB8AC3E}">
        <p14:creationId xmlns:p14="http://schemas.microsoft.com/office/powerpoint/2010/main" val="453139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sz="1200" baseline="0" dirty="0" smtClean="0"/>
          </a:p>
        </p:txBody>
      </p:sp>
      <p:sp>
        <p:nvSpPr>
          <p:cNvPr id="4" name="Slide Number Placeholder 3"/>
          <p:cNvSpPr>
            <a:spLocks noGrp="1"/>
          </p:cNvSpPr>
          <p:nvPr>
            <p:ph type="sldNum" sz="quarter" idx="10"/>
          </p:nvPr>
        </p:nvSpPr>
        <p:spPr/>
        <p:txBody>
          <a:bodyPr/>
          <a:lstStyle/>
          <a:p>
            <a:fld id="{F9D5FEDF-518E-4D2A-9A75-F1944394D184}" type="slidenum">
              <a:rPr lang="en-GB" smtClean="0"/>
              <a:t>5</a:t>
            </a:fld>
            <a:endParaRPr lang="en-GB"/>
          </a:p>
        </p:txBody>
      </p:sp>
    </p:spTree>
    <p:extLst>
      <p:ext uri="{BB962C8B-B14F-4D97-AF65-F5344CB8AC3E}">
        <p14:creationId xmlns:p14="http://schemas.microsoft.com/office/powerpoint/2010/main" val="737582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5FEDF-518E-4D2A-9A75-F1944394D184}" type="slidenum">
              <a:rPr lang="en-GB" smtClean="0"/>
              <a:t>6</a:t>
            </a:fld>
            <a:endParaRPr lang="en-GB"/>
          </a:p>
        </p:txBody>
      </p:sp>
    </p:spTree>
    <p:extLst>
      <p:ext uri="{BB962C8B-B14F-4D97-AF65-F5344CB8AC3E}">
        <p14:creationId xmlns:p14="http://schemas.microsoft.com/office/powerpoint/2010/main" val="215185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5FEDF-518E-4D2A-9A75-F1944394D184}" type="slidenum">
              <a:rPr lang="en-GB" smtClean="0"/>
              <a:t>7</a:t>
            </a:fld>
            <a:endParaRPr lang="en-GB"/>
          </a:p>
        </p:txBody>
      </p:sp>
    </p:spTree>
    <p:extLst>
      <p:ext uri="{BB962C8B-B14F-4D97-AF65-F5344CB8AC3E}">
        <p14:creationId xmlns:p14="http://schemas.microsoft.com/office/powerpoint/2010/main" val="1944819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smtClean="0"/>
          </a:p>
        </p:txBody>
      </p:sp>
      <p:sp>
        <p:nvSpPr>
          <p:cNvPr id="4" name="Slide Number Placeholder 3"/>
          <p:cNvSpPr>
            <a:spLocks noGrp="1"/>
          </p:cNvSpPr>
          <p:nvPr>
            <p:ph type="sldNum" sz="quarter" idx="10"/>
          </p:nvPr>
        </p:nvSpPr>
        <p:spPr/>
        <p:txBody>
          <a:bodyPr/>
          <a:lstStyle/>
          <a:p>
            <a:fld id="{F9D5FEDF-518E-4D2A-9A75-F1944394D184}" type="slidenum">
              <a:rPr lang="en-GB" smtClean="0"/>
              <a:t>8</a:t>
            </a:fld>
            <a:endParaRPr lang="en-GB"/>
          </a:p>
        </p:txBody>
      </p:sp>
    </p:spTree>
    <p:extLst>
      <p:ext uri="{BB962C8B-B14F-4D97-AF65-F5344CB8AC3E}">
        <p14:creationId xmlns:p14="http://schemas.microsoft.com/office/powerpoint/2010/main" val="1944819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GB" sz="1200" dirty="0" smtClean="0"/>
              <a:t>Record yourself teaching an introduction or plenary (10-15 mins).</a:t>
            </a:r>
          </a:p>
          <a:p>
            <a:pPr marL="514350" indent="-514350">
              <a:buFont typeface="+mj-lt"/>
              <a:buAutoNum type="arabicPeriod"/>
            </a:pPr>
            <a:r>
              <a:rPr lang="en-GB" sz="1200" dirty="0" smtClean="0"/>
              <a:t>Watch the recording and identify critical incidents that demonstrate  a strength of your teaching or an opportunity for improvement linked to selected KQ codes. Note the time stamp.</a:t>
            </a:r>
          </a:p>
          <a:p>
            <a:pPr marL="514350" indent="-514350">
              <a:buFont typeface="+mj-lt"/>
              <a:buAutoNum type="arabicPeriod"/>
            </a:pPr>
            <a:r>
              <a:rPr lang="en-GB" sz="1200" dirty="0" smtClean="0"/>
              <a:t>Meet your partner and review the critical incidents, discuss and amend/augment notes as relevant. Record this session.</a:t>
            </a:r>
          </a:p>
          <a:p>
            <a:pPr marL="514350" indent="-514350">
              <a:buFont typeface="+mj-lt"/>
              <a:buAutoNum type="arabicPeriod"/>
            </a:pPr>
            <a:r>
              <a:rPr lang="en-GB" sz="1200" dirty="0" smtClean="0"/>
              <a:t>Repeat steps 1-3 until you have completed four cycles.</a:t>
            </a:r>
          </a:p>
          <a:p>
            <a:endParaRPr lang="en-GB" dirty="0" smtClean="0"/>
          </a:p>
          <a:p>
            <a:r>
              <a:rPr lang="en-GB" dirty="0" smtClean="0"/>
              <a:t>Example reflections;</a:t>
            </a:r>
          </a:p>
          <a:p>
            <a:endParaRPr lang="en-GB" dirty="0" smtClean="0"/>
          </a:p>
          <a:p>
            <a:r>
              <a:rPr lang="en-GB" dirty="0" smtClean="0"/>
              <a:t>BIDMAS/BODMAS</a:t>
            </a:r>
            <a:r>
              <a:rPr lang="en-GB" baseline="0" dirty="0" smtClean="0"/>
              <a:t> – the second element is O for ‘orders’ as in orders of magnitude (powers/indices) not order as in order of operations</a:t>
            </a:r>
          </a:p>
          <a:p>
            <a:r>
              <a:rPr lang="en-GB" baseline="0" dirty="0" smtClean="0"/>
              <a:t>Parity – value responses based on grouping as well as sharing</a:t>
            </a:r>
          </a:p>
          <a:p>
            <a:r>
              <a:rPr lang="en-GB" baseline="0" dirty="0" smtClean="0"/>
              <a:t>Trapezium/Trapezoid – US/UK definitions (</a:t>
            </a:r>
            <a:r>
              <a:rPr lang="en-GB" sz="1200" b="0" i="0" kern="1200" dirty="0" smtClean="0">
                <a:solidFill>
                  <a:schemeClr val="tx1"/>
                </a:solidFill>
                <a:effectLst/>
                <a:latin typeface="+mn-lt"/>
                <a:ea typeface="+mn-ea"/>
                <a:cs typeface="+mn-cs"/>
              </a:rPr>
              <a:t>in the UK a trapezium is a four sided polygon with exactly one pair of parallel sides</a:t>
            </a:r>
            <a:r>
              <a:rPr lang="en-GB" sz="1200" b="0" i="0" kern="1200" baseline="0" dirty="0" smtClean="0">
                <a:solidFill>
                  <a:schemeClr val="tx1"/>
                </a:solidFill>
                <a:effectLst/>
                <a:latin typeface="+mn-lt"/>
                <a:ea typeface="+mn-ea"/>
                <a:cs typeface="+mn-cs"/>
              </a:rPr>
              <a:t> whereas a trapezoid has no parallel sides)</a:t>
            </a:r>
            <a:endParaRPr lang="en-GB" b="0" dirty="0"/>
          </a:p>
        </p:txBody>
      </p:sp>
      <p:sp>
        <p:nvSpPr>
          <p:cNvPr id="4" name="Slide Number Placeholder 3"/>
          <p:cNvSpPr>
            <a:spLocks noGrp="1"/>
          </p:cNvSpPr>
          <p:nvPr>
            <p:ph type="sldNum" sz="quarter" idx="10"/>
          </p:nvPr>
        </p:nvSpPr>
        <p:spPr/>
        <p:txBody>
          <a:bodyPr/>
          <a:lstStyle/>
          <a:p>
            <a:fld id="{F9D5FEDF-518E-4D2A-9A75-F1944394D184}" type="slidenum">
              <a:rPr lang="en-GB" smtClean="0"/>
              <a:t>9</a:t>
            </a:fld>
            <a:endParaRPr lang="en-GB"/>
          </a:p>
        </p:txBody>
      </p:sp>
    </p:spTree>
    <p:extLst>
      <p:ext uri="{BB962C8B-B14F-4D97-AF65-F5344CB8AC3E}">
        <p14:creationId xmlns:p14="http://schemas.microsoft.com/office/powerpoint/2010/main" val="985269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B18AEF-9500-4B52-B2B3-EB3A6195A243}"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51897A-DCAE-477E-B0B4-DEDAF5F9B628}" type="slidenum">
              <a:rPr lang="en-GB" smtClean="0"/>
              <a:t>‹#›</a:t>
            </a:fld>
            <a:endParaRPr lang="en-GB"/>
          </a:p>
        </p:txBody>
      </p:sp>
    </p:spTree>
    <p:extLst>
      <p:ext uri="{BB962C8B-B14F-4D97-AF65-F5344CB8AC3E}">
        <p14:creationId xmlns:p14="http://schemas.microsoft.com/office/powerpoint/2010/main" val="576262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B18AEF-9500-4B52-B2B3-EB3A6195A243}"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51897A-DCAE-477E-B0B4-DEDAF5F9B628}" type="slidenum">
              <a:rPr lang="en-GB" smtClean="0"/>
              <a:t>‹#›</a:t>
            </a:fld>
            <a:endParaRPr lang="en-GB"/>
          </a:p>
        </p:txBody>
      </p:sp>
    </p:spTree>
    <p:extLst>
      <p:ext uri="{BB962C8B-B14F-4D97-AF65-F5344CB8AC3E}">
        <p14:creationId xmlns:p14="http://schemas.microsoft.com/office/powerpoint/2010/main" val="170988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B18AEF-9500-4B52-B2B3-EB3A6195A243}"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51897A-DCAE-477E-B0B4-DEDAF5F9B628}" type="slidenum">
              <a:rPr lang="en-GB" smtClean="0"/>
              <a:t>‹#›</a:t>
            </a:fld>
            <a:endParaRPr lang="en-GB"/>
          </a:p>
        </p:txBody>
      </p:sp>
    </p:spTree>
    <p:extLst>
      <p:ext uri="{BB962C8B-B14F-4D97-AF65-F5344CB8AC3E}">
        <p14:creationId xmlns:p14="http://schemas.microsoft.com/office/powerpoint/2010/main" val="77352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B18AEF-9500-4B52-B2B3-EB3A6195A243}"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51897A-DCAE-477E-B0B4-DEDAF5F9B628}" type="slidenum">
              <a:rPr lang="en-GB" smtClean="0"/>
              <a:t>‹#›</a:t>
            </a:fld>
            <a:endParaRPr lang="en-GB"/>
          </a:p>
        </p:txBody>
      </p:sp>
    </p:spTree>
    <p:extLst>
      <p:ext uri="{BB962C8B-B14F-4D97-AF65-F5344CB8AC3E}">
        <p14:creationId xmlns:p14="http://schemas.microsoft.com/office/powerpoint/2010/main" val="11192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B18AEF-9500-4B52-B2B3-EB3A6195A243}"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51897A-DCAE-477E-B0B4-DEDAF5F9B628}" type="slidenum">
              <a:rPr lang="en-GB" smtClean="0"/>
              <a:t>‹#›</a:t>
            </a:fld>
            <a:endParaRPr lang="en-GB"/>
          </a:p>
        </p:txBody>
      </p:sp>
    </p:spTree>
    <p:extLst>
      <p:ext uri="{BB962C8B-B14F-4D97-AF65-F5344CB8AC3E}">
        <p14:creationId xmlns:p14="http://schemas.microsoft.com/office/powerpoint/2010/main" val="3057905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B18AEF-9500-4B52-B2B3-EB3A6195A243}"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51897A-DCAE-477E-B0B4-DEDAF5F9B628}" type="slidenum">
              <a:rPr lang="en-GB" smtClean="0"/>
              <a:t>‹#›</a:t>
            </a:fld>
            <a:endParaRPr lang="en-GB"/>
          </a:p>
        </p:txBody>
      </p:sp>
    </p:spTree>
    <p:extLst>
      <p:ext uri="{BB962C8B-B14F-4D97-AF65-F5344CB8AC3E}">
        <p14:creationId xmlns:p14="http://schemas.microsoft.com/office/powerpoint/2010/main" val="2101056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B18AEF-9500-4B52-B2B3-EB3A6195A243}" type="datetimeFigureOut">
              <a:rPr lang="en-GB" smtClean="0"/>
              <a:t>30/03/2023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51897A-DCAE-477E-B0B4-DEDAF5F9B628}" type="slidenum">
              <a:rPr lang="en-GB" smtClean="0"/>
              <a:t>‹#›</a:t>
            </a:fld>
            <a:endParaRPr lang="en-GB"/>
          </a:p>
        </p:txBody>
      </p:sp>
    </p:spTree>
    <p:extLst>
      <p:ext uri="{BB962C8B-B14F-4D97-AF65-F5344CB8AC3E}">
        <p14:creationId xmlns:p14="http://schemas.microsoft.com/office/powerpoint/2010/main" val="3920194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B18AEF-9500-4B52-B2B3-EB3A6195A243}" type="datetimeFigureOut">
              <a:rPr lang="en-GB" smtClean="0"/>
              <a:t>30/03/2023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51897A-DCAE-477E-B0B4-DEDAF5F9B628}" type="slidenum">
              <a:rPr lang="en-GB" smtClean="0"/>
              <a:t>‹#›</a:t>
            </a:fld>
            <a:endParaRPr lang="en-GB"/>
          </a:p>
        </p:txBody>
      </p:sp>
    </p:spTree>
    <p:extLst>
      <p:ext uri="{BB962C8B-B14F-4D97-AF65-F5344CB8AC3E}">
        <p14:creationId xmlns:p14="http://schemas.microsoft.com/office/powerpoint/2010/main" val="106485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18AEF-9500-4B52-B2B3-EB3A6195A243}" type="datetimeFigureOut">
              <a:rPr lang="en-GB" smtClean="0"/>
              <a:t>30/03/2023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51897A-DCAE-477E-B0B4-DEDAF5F9B628}" type="slidenum">
              <a:rPr lang="en-GB" smtClean="0"/>
              <a:t>‹#›</a:t>
            </a:fld>
            <a:endParaRPr lang="en-GB"/>
          </a:p>
        </p:txBody>
      </p:sp>
    </p:spTree>
    <p:extLst>
      <p:ext uri="{BB962C8B-B14F-4D97-AF65-F5344CB8AC3E}">
        <p14:creationId xmlns:p14="http://schemas.microsoft.com/office/powerpoint/2010/main" val="928846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18AEF-9500-4B52-B2B3-EB3A6195A243}"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51897A-DCAE-477E-B0B4-DEDAF5F9B628}" type="slidenum">
              <a:rPr lang="en-GB" smtClean="0"/>
              <a:t>‹#›</a:t>
            </a:fld>
            <a:endParaRPr lang="en-GB"/>
          </a:p>
        </p:txBody>
      </p:sp>
    </p:spTree>
    <p:extLst>
      <p:ext uri="{BB962C8B-B14F-4D97-AF65-F5344CB8AC3E}">
        <p14:creationId xmlns:p14="http://schemas.microsoft.com/office/powerpoint/2010/main" val="202419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18AEF-9500-4B52-B2B3-EB3A6195A243}"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51897A-DCAE-477E-B0B4-DEDAF5F9B628}" type="slidenum">
              <a:rPr lang="en-GB" smtClean="0"/>
              <a:t>‹#›</a:t>
            </a:fld>
            <a:endParaRPr lang="en-GB"/>
          </a:p>
        </p:txBody>
      </p:sp>
    </p:spTree>
    <p:extLst>
      <p:ext uri="{BB962C8B-B14F-4D97-AF65-F5344CB8AC3E}">
        <p14:creationId xmlns:p14="http://schemas.microsoft.com/office/powerpoint/2010/main" val="2474555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18AEF-9500-4B52-B2B3-EB3A6195A243}" type="datetimeFigureOut">
              <a:rPr lang="en-GB" smtClean="0"/>
              <a:t>30/03/2023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51897A-DCAE-477E-B0B4-DEDAF5F9B628}" type="slidenum">
              <a:rPr lang="en-GB" smtClean="0"/>
              <a:t>‹#›</a:t>
            </a:fld>
            <a:endParaRPr lang="en-GB"/>
          </a:p>
        </p:txBody>
      </p:sp>
    </p:spTree>
    <p:extLst>
      <p:ext uri="{BB962C8B-B14F-4D97-AF65-F5344CB8AC3E}">
        <p14:creationId xmlns:p14="http://schemas.microsoft.com/office/powerpoint/2010/main" val="1467205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srlm.org.uk/wp-content/uploads/2018/10/BSRLM-CP-38-2-05.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bera.ac.uk/blog/a-moment-to-breathe-how-reflection-can-reduce-teacher-maths-anxiety"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knowledgequartet.or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08720"/>
            <a:ext cx="7772400" cy="4536504"/>
          </a:xfrm>
        </p:spPr>
        <p:txBody>
          <a:bodyPr>
            <a:normAutofit fontScale="90000"/>
          </a:bodyPr>
          <a:lstStyle/>
          <a:p>
            <a:r>
              <a:rPr lang="en-GB" dirty="0" smtClean="0"/>
              <a:t>Reduction of Teacher MA and The Knowledge Quartet</a:t>
            </a:r>
            <a:r>
              <a:rPr lang="en-GB" dirty="0"/>
              <a:t/>
            </a:r>
            <a:br>
              <a:rPr lang="en-GB" dirty="0"/>
            </a:br>
            <a:r>
              <a:rPr lang="en-GB" dirty="0" smtClean="0"/>
              <a:t/>
            </a:r>
            <a:br>
              <a:rPr lang="en-GB" dirty="0" smtClean="0"/>
            </a:br>
            <a:r>
              <a:rPr lang="en-GB" dirty="0"/>
              <a:t/>
            </a:r>
            <a:br>
              <a:rPr lang="en-GB" dirty="0"/>
            </a:br>
            <a:r>
              <a:rPr lang="en-GB" dirty="0" smtClean="0">
                <a:solidFill>
                  <a:schemeClr val="bg1">
                    <a:lumMod val="65000"/>
                  </a:schemeClr>
                </a:solidFill>
              </a:rPr>
              <a:t>F. Cosgrove</a:t>
            </a:r>
            <a:br>
              <a:rPr lang="en-GB" dirty="0" smtClean="0">
                <a:solidFill>
                  <a:schemeClr val="bg1">
                    <a:lumMod val="65000"/>
                  </a:schemeClr>
                </a:solidFill>
              </a:rPr>
            </a:br>
            <a:r>
              <a:rPr lang="en-GB" dirty="0" smtClean="0">
                <a:solidFill>
                  <a:schemeClr val="bg1">
                    <a:lumMod val="65000"/>
                  </a:schemeClr>
                </a:solidFill>
              </a:rPr>
              <a:t/>
            </a:r>
            <a:br>
              <a:rPr lang="en-GB" dirty="0" smtClean="0">
                <a:solidFill>
                  <a:schemeClr val="bg1">
                    <a:lumMod val="65000"/>
                  </a:schemeClr>
                </a:solidFill>
              </a:rPr>
            </a:br>
            <a:r>
              <a:rPr lang="en-GB" dirty="0" smtClean="0">
                <a:solidFill>
                  <a:schemeClr val="bg1">
                    <a:lumMod val="65000"/>
                  </a:schemeClr>
                </a:solidFill>
              </a:rPr>
              <a:t>       </a:t>
            </a:r>
            <a:r>
              <a:rPr lang="en-GB" sz="3200" dirty="0" smtClean="0">
                <a:solidFill>
                  <a:schemeClr val="bg1">
                    <a:lumMod val="65000"/>
                  </a:schemeClr>
                </a:solidFill>
              </a:rPr>
              <a:t>cosgrovefh@cardiff.ac.uk</a:t>
            </a:r>
            <a:endParaRPr lang="en-GB" sz="3200" dirty="0">
              <a:solidFill>
                <a:schemeClr val="bg1">
                  <a:lumMod val="6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5509" y="4725144"/>
            <a:ext cx="582315" cy="582315"/>
          </a:xfrm>
          <a:prstGeom prst="rect">
            <a:avLst/>
          </a:prstGeom>
        </p:spPr>
      </p:pic>
    </p:spTree>
    <p:extLst>
      <p:ext uri="{BB962C8B-B14F-4D97-AF65-F5344CB8AC3E}">
        <p14:creationId xmlns:p14="http://schemas.microsoft.com/office/powerpoint/2010/main" val="942572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382179" cy="1143000"/>
          </a:xfrm>
        </p:spPr>
        <p:txBody>
          <a:bodyPr>
            <a:normAutofit/>
          </a:bodyPr>
          <a:lstStyle/>
          <a:p>
            <a:r>
              <a:rPr lang="en-GB" dirty="0" smtClean="0"/>
              <a:t>Findings </a:t>
            </a:r>
            <a:br>
              <a:rPr lang="en-GB" dirty="0" smtClean="0"/>
            </a:br>
            <a:r>
              <a:rPr lang="en-GB" sz="1800" dirty="0" smtClean="0"/>
              <a:t>Participant 3</a:t>
            </a:r>
            <a:endParaRPr lang="en-GB" sz="1800" dirty="0"/>
          </a:p>
        </p:txBody>
      </p:sp>
      <p:sp>
        <p:nvSpPr>
          <p:cNvPr id="5" name="Rectangle 4"/>
          <p:cNvSpPr/>
          <p:nvPr/>
        </p:nvSpPr>
        <p:spPr>
          <a:xfrm>
            <a:off x="174730" y="1933962"/>
            <a:ext cx="4440741" cy="630942"/>
          </a:xfrm>
          <a:prstGeom prst="rect">
            <a:avLst/>
          </a:prstGeom>
        </p:spPr>
        <p:txBody>
          <a:bodyPr wrap="square">
            <a:spAutoFit/>
          </a:bodyPr>
          <a:lstStyle/>
          <a:p>
            <a:pPr algn="ctr"/>
            <a:r>
              <a:rPr lang="en-GB" dirty="0" smtClean="0"/>
              <a:t>Before</a:t>
            </a:r>
          </a:p>
          <a:p>
            <a:endParaRPr lang="en-GB" sz="1700" dirty="0"/>
          </a:p>
        </p:txBody>
      </p:sp>
      <p:sp>
        <p:nvSpPr>
          <p:cNvPr id="6" name="Rectangle 5"/>
          <p:cNvSpPr/>
          <p:nvPr/>
        </p:nvSpPr>
        <p:spPr>
          <a:xfrm>
            <a:off x="4758448" y="1891266"/>
            <a:ext cx="4104456" cy="630942"/>
          </a:xfrm>
          <a:prstGeom prst="rect">
            <a:avLst/>
          </a:prstGeom>
        </p:spPr>
        <p:txBody>
          <a:bodyPr wrap="square">
            <a:spAutoFit/>
          </a:bodyPr>
          <a:lstStyle/>
          <a:p>
            <a:pPr algn="ctr"/>
            <a:r>
              <a:rPr lang="en-GB" dirty="0" smtClean="0"/>
              <a:t>After</a:t>
            </a:r>
          </a:p>
          <a:p>
            <a:endParaRPr lang="en-GB" sz="1700" dirty="0" smtClean="0"/>
          </a:p>
        </p:txBody>
      </p:sp>
      <p:pic>
        <p:nvPicPr>
          <p:cNvPr id="8194" name="Picture 2" descr="K:\NNEM\20180524_16231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42" r="10207" b="3889"/>
          <a:stretch/>
        </p:blipFill>
        <p:spPr bwMode="auto">
          <a:xfrm>
            <a:off x="4615472" y="2372393"/>
            <a:ext cx="4349016" cy="2910379"/>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K:\NNEM\20180524_16234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458" r="10834"/>
          <a:stretch/>
        </p:blipFill>
        <p:spPr bwMode="auto">
          <a:xfrm>
            <a:off x="174730" y="2348880"/>
            <a:ext cx="4325262" cy="2941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96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382179" cy="1143000"/>
          </a:xfrm>
        </p:spPr>
        <p:txBody>
          <a:bodyPr>
            <a:normAutofit/>
          </a:bodyPr>
          <a:lstStyle/>
          <a:p>
            <a:r>
              <a:rPr lang="en-GB" dirty="0" smtClean="0"/>
              <a:t>Findings</a:t>
            </a:r>
            <a:br>
              <a:rPr lang="en-GB" dirty="0" smtClean="0"/>
            </a:br>
            <a:r>
              <a:rPr lang="en-GB" sz="1800" dirty="0" smtClean="0"/>
              <a:t>Participant 2</a:t>
            </a:r>
            <a:endParaRPr lang="en-GB" sz="1800" dirty="0"/>
          </a:p>
        </p:txBody>
      </p:sp>
      <p:sp>
        <p:nvSpPr>
          <p:cNvPr id="5" name="Rectangle 4"/>
          <p:cNvSpPr/>
          <p:nvPr/>
        </p:nvSpPr>
        <p:spPr>
          <a:xfrm>
            <a:off x="203265" y="1917163"/>
            <a:ext cx="4440741" cy="861774"/>
          </a:xfrm>
          <a:prstGeom prst="rect">
            <a:avLst/>
          </a:prstGeom>
        </p:spPr>
        <p:txBody>
          <a:bodyPr wrap="square">
            <a:spAutoFit/>
          </a:bodyPr>
          <a:lstStyle/>
          <a:p>
            <a:pPr algn="ctr"/>
            <a:r>
              <a:rPr lang="en-GB" dirty="0" smtClean="0"/>
              <a:t>Before</a:t>
            </a:r>
          </a:p>
          <a:p>
            <a:endParaRPr lang="en-GB" sz="1700" dirty="0" smtClean="0"/>
          </a:p>
          <a:p>
            <a:endParaRPr lang="en-GB" sz="1500" dirty="0"/>
          </a:p>
        </p:txBody>
      </p:sp>
      <p:sp>
        <p:nvSpPr>
          <p:cNvPr id="6" name="Rectangle 5"/>
          <p:cNvSpPr/>
          <p:nvPr/>
        </p:nvSpPr>
        <p:spPr>
          <a:xfrm>
            <a:off x="4697760" y="1917163"/>
            <a:ext cx="4104456" cy="923330"/>
          </a:xfrm>
          <a:prstGeom prst="rect">
            <a:avLst/>
          </a:prstGeom>
        </p:spPr>
        <p:txBody>
          <a:bodyPr wrap="square">
            <a:spAutoFit/>
          </a:bodyPr>
          <a:lstStyle/>
          <a:p>
            <a:pPr algn="ctr"/>
            <a:r>
              <a:rPr lang="en-GB" dirty="0" smtClean="0"/>
              <a:t>After</a:t>
            </a:r>
          </a:p>
          <a:p>
            <a:endParaRPr lang="en-GB" dirty="0" smtClean="0"/>
          </a:p>
          <a:p>
            <a:endParaRPr lang="en-GB" dirty="0"/>
          </a:p>
        </p:txBody>
      </p:sp>
      <p:pic>
        <p:nvPicPr>
          <p:cNvPr id="9218" name="Picture 2" descr="K:\NNEM\20180524_16241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50" t="3889" r="10625"/>
          <a:stretch/>
        </p:blipFill>
        <p:spPr bwMode="auto">
          <a:xfrm>
            <a:off x="4572000" y="2380340"/>
            <a:ext cx="4355976" cy="29208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C:\Users\Fay\Pictures\2018-05-14\14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959" t="13148" r="15000" b="5741"/>
          <a:stretch/>
        </p:blipFill>
        <p:spPr bwMode="auto">
          <a:xfrm>
            <a:off x="234669" y="2378828"/>
            <a:ext cx="4227923" cy="2920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54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Findings</a:t>
            </a:r>
            <a:br>
              <a:rPr lang="en-GB" dirty="0" smtClean="0"/>
            </a:br>
            <a:r>
              <a:rPr lang="en-GB" sz="2000" dirty="0"/>
              <a:t>Participant </a:t>
            </a:r>
            <a:r>
              <a:rPr lang="en-GB" sz="2000" dirty="0" smtClean="0"/>
              <a:t>1</a:t>
            </a:r>
            <a:endParaRPr lang="en-GB" sz="20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1703" r="12140" b="7821"/>
          <a:stretch/>
        </p:blipFill>
        <p:spPr>
          <a:xfrm>
            <a:off x="4499992" y="2420886"/>
            <a:ext cx="4484750" cy="2808313"/>
          </a:xfrm>
          <a:prstGeom prst="rect">
            <a:avLst/>
          </a:prstGeom>
        </p:spPr>
      </p:pic>
      <p:sp>
        <p:nvSpPr>
          <p:cNvPr id="8" name="Rectangle 7"/>
          <p:cNvSpPr/>
          <p:nvPr/>
        </p:nvSpPr>
        <p:spPr>
          <a:xfrm>
            <a:off x="203265" y="1917163"/>
            <a:ext cx="4440741" cy="861774"/>
          </a:xfrm>
          <a:prstGeom prst="rect">
            <a:avLst/>
          </a:prstGeom>
        </p:spPr>
        <p:txBody>
          <a:bodyPr wrap="square">
            <a:spAutoFit/>
          </a:bodyPr>
          <a:lstStyle/>
          <a:p>
            <a:pPr algn="ctr"/>
            <a:r>
              <a:rPr lang="en-GB" dirty="0" smtClean="0"/>
              <a:t>Before</a:t>
            </a:r>
          </a:p>
          <a:p>
            <a:endParaRPr lang="en-GB" sz="1700" dirty="0" smtClean="0"/>
          </a:p>
          <a:p>
            <a:endParaRPr lang="en-GB" sz="1500" dirty="0"/>
          </a:p>
        </p:txBody>
      </p:sp>
      <p:sp>
        <p:nvSpPr>
          <p:cNvPr id="9" name="Rectangle 8"/>
          <p:cNvSpPr/>
          <p:nvPr/>
        </p:nvSpPr>
        <p:spPr>
          <a:xfrm>
            <a:off x="4697760" y="1917163"/>
            <a:ext cx="4104456" cy="923330"/>
          </a:xfrm>
          <a:prstGeom prst="rect">
            <a:avLst/>
          </a:prstGeom>
        </p:spPr>
        <p:txBody>
          <a:bodyPr wrap="square">
            <a:spAutoFit/>
          </a:bodyPr>
          <a:lstStyle/>
          <a:p>
            <a:pPr algn="ctr"/>
            <a:r>
              <a:rPr lang="en-GB" dirty="0" smtClean="0"/>
              <a:t>After</a:t>
            </a:r>
          </a:p>
          <a:p>
            <a:endParaRPr lang="en-GB" dirty="0" smtClean="0"/>
          </a:p>
          <a:p>
            <a:endParaRPr lang="en-GB" dirty="0"/>
          </a:p>
        </p:txBody>
      </p:sp>
      <p:pic>
        <p:nvPicPr>
          <p:cNvPr id="10" name="Picture 2" descr="C:\Users\Fay\Pictures\2018-05-14\14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500" t="9684" r="14594" b="7296"/>
          <a:stretch/>
        </p:blipFill>
        <p:spPr bwMode="auto">
          <a:xfrm>
            <a:off x="179512" y="2435584"/>
            <a:ext cx="4209962" cy="2793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81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 &amp; Limitations</a:t>
            </a:r>
            <a:endParaRPr lang="en-GB" dirty="0"/>
          </a:p>
        </p:txBody>
      </p:sp>
      <p:sp>
        <p:nvSpPr>
          <p:cNvPr id="4" name="Content Placeholder 2"/>
          <p:cNvSpPr txBox="1">
            <a:spLocks/>
          </p:cNvSpPr>
          <p:nvPr/>
        </p:nvSpPr>
        <p:spPr>
          <a:xfrm>
            <a:off x="467544" y="1988840"/>
            <a:ext cx="8229600" cy="1944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200" dirty="0" smtClean="0"/>
              <a:t>“While more research is needed to determine when, how and for whom such an approach might be effective, it seems to be possible to reduce teacher MA using relatively modest, but carefully designed, interventions” (Cosgrove, 2021).</a:t>
            </a:r>
          </a:p>
          <a:p>
            <a:endParaRPr lang="en-GB" dirty="0" smtClean="0"/>
          </a:p>
          <a:p>
            <a:endParaRPr lang="en-GB" dirty="0" smtClean="0"/>
          </a:p>
          <a:p>
            <a:endParaRPr lang="en-GB" dirty="0"/>
          </a:p>
        </p:txBody>
      </p:sp>
      <p:pic>
        <p:nvPicPr>
          <p:cNvPr id="2050" name="Picture 2" descr="Positive attitude toward math predicts math achievement in kids | News  Center | Stanford Medic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2344" y="3827542"/>
            <a:ext cx="3950096" cy="263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85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Proceedings &amp; Blog</a:t>
            </a:r>
            <a:endParaRPr lang="en-GB" dirty="0"/>
          </a:p>
        </p:txBody>
      </p:sp>
      <p:sp>
        <p:nvSpPr>
          <p:cNvPr id="3" name="Content Placeholder 2"/>
          <p:cNvSpPr>
            <a:spLocks noGrp="1"/>
          </p:cNvSpPr>
          <p:nvPr>
            <p:ph idx="1"/>
          </p:nvPr>
        </p:nvSpPr>
        <p:spPr>
          <a:xfrm>
            <a:off x="247228" y="1735313"/>
            <a:ext cx="8640960" cy="892696"/>
          </a:xfrm>
        </p:spPr>
        <p:txBody>
          <a:bodyPr/>
          <a:lstStyle/>
          <a:p>
            <a:pPr marL="0" indent="0">
              <a:buNone/>
            </a:pPr>
            <a:r>
              <a:rPr lang="en-GB" sz="1800" dirty="0"/>
              <a:t>Reducing mathematics anxiety in primary school teachers through collaborative reflection using the knowledge </a:t>
            </a:r>
            <a:r>
              <a:rPr lang="en-GB" sz="1800" dirty="0" smtClean="0"/>
              <a:t>quartet. </a:t>
            </a:r>
            <a:r>
              <a:rPr lang="en-GB" sz="1600" dirty="0" smtClean="0">
                <a:hlinkClick r:id="rId3"/>
              </a:rPr>
              <a:t>https</a:t>
            </a:r>
            <a:r>
              <a:rPr lang="en-GB" sz="1600" dirty="0">
                <a:hlinkClick r:id="rId3"/>
              </a:rPr>
              <a:t>://</a:t>
            </a:r>
            <a:r>
              <a:rPr lang="en-GB" sz="1600" dirty="0" smtClean="0">
                <a:hlinkClick r:id="rId3"/>
              </a:rPr>
              <a:t>bsrlm.org.uk/wp-content/uploads/2018/10/BSRLM-CP-38-2-05.pdf</a:t>
            </a:r>
            <a:endParaRPr lang="en-GB" dirty="0" smtClean="0"/>
          </a:p>
          <a:p>
            <a:endParaRPr lang="en-GB" dirty="0"/>
          </a:p>
          <a:p>
            <a:endParaRPr lang="en-GB" dirty="0" smtClean="0"/>
          </a:p>
          <a:p>
            <a:endParaRPr lang="en-GB" dirty="0" smtClean="0"/>
          </a:p>
          <a:p>
            <a:endParaRPr lang="en-GB" sz="2000" dirty="0"/>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979" t="10001" r="60663" b="14049"/>
          <a:stretch/>
        </p:blipFill>
        <p:spPr bwMode="auto">
          <a:xfrm>
            <a:off x="2724419" y="3420080"/>
            <a:ext cx="3686578" cy="2433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247228" y="5877272"/>
            <a:ext cx="8640960" cy="7443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dirty="0" smtClean="0"/>
              <a:t>Blog Post: </a:t>
            </a:r>
            <a:r>
              <a:rPr lang="en-GB" sz="1800" dirty="0" smtClean="0">
                <a:hlinkClick r:id="rId5"/>
              </a:rPr>
              <a:t>https://www.bera.ac.uk/blog/a-moment-to-breathe-how-reflection-can-reduce-teacher-maths-anxiety</a:t>
            </a:r>
            <a:endParaRPr lang="en-GB" sz="1800" dirty="0" smtClean="0"/>
          </a:p>
          <a:p>
            <a:endParaRPr lang="en-GB" dirty="0" smtClean="0"/>
          </a:p>
          <a:p>
            <a:endParaRPr lang="en-GB" dirty="0" smtClean="0"/>
          </a:p>
          <a:p>
            <a:endParaRPr lang="en-GB" dirty="0" smtClean="0"/>
          </a:p>
          <a:p>
            <a:endParaRPr lang="en-GB" dirty="0" smtClean="0"/>
          </a:p>
          <a:p>
            <a:endParaRPr lang="en-GB" sz="2000" dirty="0"/>
          </a:p>
        </p:txBody>
      </p:sp>
    </p:spTree>
    <p:extLst>
      <p:ext uri="{BB962C8B-B14F-4D97-AF65-F5344CB8AC3E}">
        <p14:creationId xmlns:p14="http://schemas.microsoft.com/office/powerpoint/2010/main" val="31536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55160" cy="1143000"/>
          </a:xfrm>
        </p:spPr>
        <p:txBody>
          <a:bodyPr/>
          <a:lstStyle/>
          <a:p>
            <a:r>
              <a:rPr lang="en-GB" dirty="0" smtClean="0"/>
              <a:t>References</a:t>
            </a:r>
            <a:endParaRPr lang="en-GB" dirty="0"/>
          </a:p>
        </p:txBody>
      </p:sp>
      <p:sp>
        <p:nvSpPr>
          <p:cNvPr id="3" name="Rectangle 2"/>
          <p:cNvSpPr/>
          <p:nvPr/>
        </p:nvSpPr>
        <p:spPr>
          <a:xfrm>
            <a:off x="251520" y="1816943"/>
            <a:ext cx="8640960" cy="4739759"/>
          </a:xfrm>
          <a:prstGeom prst="rect">
            <a:avLst/>
          </a:prstGeom>
        </p:spPr>
        <p:txBody>
          <a:bodyPr wrap="square">
            <a:spAutoFit/>
          </a:bodyPr>
          <a:lstStyle/>
          <a:p>
            <a:r>
              <a:rPr lang="en-GB" sz="1700" dirty="0" err="1" smtClean="0"/>
              <a:t>Beilock</a:t>
            </a:r>
            <a:r>
              <a:rPr lang="en-GB" sz="1700" dirty="0"/>
              <a:t>, S.L., Gunderson, E.A., Ramirez, G. and Levine, S.C</a:t>
            </a:r>
            <a:r>
              <a:rPr lang="en-GB" sz="1700" dirty="0" smtClean="0"/>
              <a:t>. </a:t>
            </a:r>
            <a:r>
              <a:rPr lang="en-GB" sz="1700" dirty="0"/>
              <a:t>2010. Female teachers’ math anxiety affects girls’ math achievement. </a:t>
            </a:r>
            <a:r>
              <a:rPr lang="en-GB" sz="1700" i="1" dirty="0"/>
              <a:t>Proceedings of the National Academy of Sciences</a:t>
            </a:r>
            <a:r>
              <a:rPr lang="en-GB" sz="1700" dirty="0"/>
              <a:t>, </a:t>
            </a:r>
            <a:r>
              <a:rPr lang="en-GB" sz="1700" i="1" dirty="0"/>
              <a:t>107</a:t>
            </a:r>
            <a:r>
              <a:rPr lang="en-GB" sz="1700" dirty="0"/>
              <a:t>(5), pp.1860-1863.</a:t>
            </a:r>
          </a:p>
          <a:p>
            <a:endParaRPr lang="en-GB" sz="1700" dirty="0"/>
          </a:p>
          <a:p>
            <a:r>
              <a:rPr lang="en-GB" sz="1700" dirty="0" err="1"/>
              <a:t>Hopko</a:t>
            </a:r>
            <a:r>
              <a:rPr lang="en-GB" sz="1700" dirty="0"/>
              <a:t>, D.R., </a:t>
            </a:r>
            <a:r>
              <a:rPr lang="en-GB" sz="1700" dirty="0" err="1"/>
              <a:t>Mahadevan</a:t>
            </a:r>
            <a:r>
              <a:rPr lang="en-GB" sz="1700" dirty="0"/>
              <a:t>, R., Bare, R.L. &amp; Hunt, M.K</a:t>
            </a:r>
            <a:r>
              <a:rPr lang="en-GB" sz="1700" dirty="0" smtClean="0"/>
              <a:t>. </a:t>
            </a:r>
            <a:r>
              <a:rPr lang="en-GB" sz="1700" dirty="0"/>
              <a:t>2003. The abbreviated math anxiety scale (AMAS) construction, validity, and reliability. </a:t>
            </a:r>
            <a:r>
              <a:rPr lang="en-GB" sz="1700" i="1" dirty="0"/>
              <a:t>Assessment</a:t>
            </a:r>
            <a:r>
              <a:rPr lang="en-GB" sz="1700" dirty="0"/>
              <a:t>, </a:t>
            </a:r>
            <a:r>
              <a:rPr lang="en-GB" sz="1700" i="1" dirty="0"/>
              <a:t>10</a:t>
            </a:r>
            <a:r>
              <a:rPr lang="en-GB" sz="1700" dirty="0"/>
              <a:t>(2), pp.178-182.</a:t>
            </a:r>
          </a:p>
          <a:p>
            <a:endParaRPr lang="en-GB" sz="1700" b="1" dirty="0"/>
          </a:p>
          <a:p>
            <a:r>
              <a:rPr lang="en-GB" sz="1700" dirty="0" smtClean="0"/>
              <a:t>Ohio </a:t>
            </a:r>
            <a:r>
              <a:rPr lang="en-GB" sz="1700" dirty="0"/>
              <a:t>State </a:t>
            </a:r>
            <a:r>
              <a:rPr lang="en-GB" sz="1700" dirty="0" smtClean="0"/>
              <a:t>University,. 2017</a:t>
            </a:r>
            <a:r>
              <a:rPr lang="en-GB" sz="1700" dirty="0"/>
              <a:t>. </a:t>
            </a:r>
            <a:r>
              <a:rPr lang="en-GB" sz="1700" i="1" dirty="0"/>
              <a:t>Bandura’s Instrument: Teacher Self-efficacy Scale</a:t>
            </a:r>
            <a:r>
              <a:rPr lang="en-GB" sz="1700" dirty="0"/>
              <a:t>. (Online) Available at https://</a:t>
            </a:r>
            <a:r>
              <a:rPr lang="en-GB" sz="1700" dirty="0" smtClean="0"/>
              <a:t>cpb-us-w2.wpmucdn.com/u.osu.edu/dist/2/5604/files/2014/09/Bandura-Instr-1sdm5sg.pdf</a:t>
            </a:r>
          </a:p>
          <a:p>
            <a:endParaRPr lang="en-GB" sz="1700" dirty="0"/>
          </a:p>
          <a:p>
            <a:r>
              <a:rPr lang="en-GB" sz="1700" dirty="0"/>
              <a:t>Rushton, S.J., Hadley, K.M. &amp; Stewart, P.W., 2016. </a:t>
            </a:r>
            <a:r>
              <a:rPr lang="en-GB" sz="1700" dirty="0" smtClean="0"/>
              <a:t>Mathematics Fluency and Teaching Self-efficacy of  Teacher Candidates. </a:t>
            </a:r>
            <a:r>
              <a:rPr lang="en-GB" sz="1700" i="1" dirty="0"/>
              <a:t>Journal of the International Society for Teacher Education</a:t>
            </a:r>
            <a:r>
              <a:rPr lang="en-GB" sz="1700" dirty="0"/>
              <a:t>, </a:t>
            </a:r>
            <a:r>
              <a:rPr lang="en-GB" sz="1700" i="1" dirty="0"/>
              <a:t>20</a:t>
            </a:r>
            <a:r>
              <a:rPr lang="en-GB" sz="1700" dirty="0"/>
              <a:t>(2).</a:t>
            </a:r>
          </a:p>
          <a:p>
            <a:endParaRPr lang="en-GB" sz="1700" dirty="0"/>
          </a:p>
          <a:p>
            <a:r>
              <a:rPr lang="en-GB" sz="1700" dirty="0"/>
              <a:t>Schaeffer, M.W., </a:t>
            </a:r>
            <a:r>
              <a:rPr lang="en-GB" sz="1700" dirty="0" err="1"/>
              <a:t>Rozek</a:t>
            </a:r>
            <a:r>
              <a:rPr lang="en-GB" sz="1700" dirty="0"/>
              <a:t>, C.S., Maloney, E.A., Berkowitz, T., Levine, S.C. and </a:t>
            </a:r>
            <a:r>
              <a:rPr lang="en-GB" sz="1700" dirty="0" err="1"/>
              <a:t>Beilock</a:t>
            </a:r>
            <a:r>
              <a:rPr lang="en-GB" sz="1700" dirty="0"/>
              <a:t>, S.L</a:t>
            </a:r>
            <a:r>
              <a:rPr lang="en-GB" sz="1700" dirty="0" smtClean="0"/>
              <a:t>. </a:t>
            </a:r>
            <a:r>
              <a:rPr lang="en-GB" sz="1700" dirty="0"/>
              <a:t>2021. Elementary school teachers' math anxiety and students' math learning: A large‐scale replication. </a:t>
            </a:r>
            <a:r>
              <a:rPr lang="en-GB" sz="1700" i="1" dirty="0"/>
              <a:t>Developmental science</a:t>
            </a:r>
            <a:r>
              <a:rPr lang="en-GB" sz="1700" dirty="0"/>
              <a:t>, </a:t>
            </a:r>
            <a:r>
              <a:rPr lang="en-GB" sz="1700" i="1" dirty="0"/>
              <a:t>24</a:t>
            </a:r>
            <a:r>
              <a:rPr lang="en-GB" sz="1700" dirty="0"/>
              <a:t>(4), p.e13080</a:t>
            </a:r>
            <a:r>
              <a:rPr lang="en-GB" sz="1700" dirty="0" smtClean="0"/>
              <a:t>.</a:t>
            </a:r>
          </a:p>
          <a:p>
            <a:endParaRPr lang="en-GB" sz="1300" dirty="0" smtClean="0"/>
          </a:p>
        </p:txBody>
      </p:sp>
    </p:spTree>
    <p:extLst>
      <p:ext uri="{BB962C8B-B14F-4D97-AF65-F5344CB8AC3E}">
        <p14:creationId xmlns:p14="http://schemas.microsoft.com/office/powerpoint/2010/main" val="1738577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848"/>
            <a:ext cx="8229600" cy="1143000"/>
          </a:xfrm>
        </p:spPr>
        <p:txBody>
          <a:bodyPr>
            <a:normAutofit fontScale="90000"/>
          </a:bodyPr>
          <a:lstStyle/>
          <a:p>
            <a:r>
              <a:rPr lang="en-GB" dirty="0"/>
              <a:t>The Knowledge Quartet: </a:t>
            </a:r>
            <a:r>
              <a:rPr lang="en-US" dirty="0"/>
              <a:t>Rowland et al (2005) </a:t>
            </a:r>
            <a:r>
              <a:rPr lang="en-GB" dirty="0"/>
              <a:t/>
            </a:r>
            <a:br>
              <a:rPr lang="en-GB" dirty="0"/>
            </a:br>
            <a:endParaRPr lang="en-GB" dirty="0"/>
          </a:p>
        </p:txBody>
      </p:sp>
      <p:sp>
        <p:nvSpPr>
          <p:cNvPr id="4" name="Content Placeholder 2"/>
          <p:cNvSpPr txBox="1">
            <a:spLocks/>
          </p:cNvSpPr>
          <p:nvPr/>
        </p:nvSpPr>
        <p:spPr>
          <a:xfrm>
            <a:off x="1979712" y="5412357"/>
            <a:ext cx="5112568" cy="6809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pic>
        <p:nvPicPr>
          <p:cNvPr id="5" name="Picture 4" descr="http://www.knowledgequartet.org/wp-content/uploads/2014/07/KQ-large.png"/>
          <p:cNvPicPr/>
          <p:nvPr/>
        </p:nvPicPr>
        <p:blipFill>
          <a:blip r:embed="rId2" cstate="print"/>
          <a:srcRect/>
          <a:stretch>
            <a:fillRect/>
          </a:stretch>
        </p:blipFill>
        <p:spPr bwMode="auto">
          <a:xfrm>
            <a:off x="899592" y="2060848"/>
            <a:ext cx="4320480" cy="2532299"/>
          </a:xfrm>
          <a:prstGeom prst="rect">
            <a:avLst/>
          </a:prstGeom>
          <a:noFill/>
          <a:ln w="9525">
            <a:noFill/>
            <a:miter lim="800000"/>
            <a:headEnd/>
            <a:tailEnd/>
          </a:ln>
        </p:spPr>
      </p:pic>
      <p:sp>
        <p:nvSpPr>
          <p:cNvPr id="6" name="Rectangle 5"/>
          <p:cNvSpPr/>
          <p:nvPr/>
        </p:nvSpPr>
        <p:spPr>
          <a:xfrm>
            <a:off x="323528" y="4904000"/>
            <a:ext cx="8424936" cy="1477328"/>
          </a:xfrm>
          <a:prstGeom prst="rect">
            <a:avLst/>
          </a:prstGeom>
        </p:spPr>
        <p:txBody>
          <a:bodyPr wrap="square">
            <a:spAutoFit/>
          </a:bodyPr>
          <a:lstStyle/>
          <a:p>
            <a:endParaRPr lang="en-GB" b="1" dirty="0"/>
          </a:p>
          <a:p>
            <a:r>
              <a:rPr lang="en-GB" dirty="0"/>
              <a:t>Book: Rowland, T. (2009). </a:t>
            </a:r>
            <a:r>
              <a:rPr lang="en-GB" i="1" dirty="0"/>
              <a:t>Developing primary mathematics teaching: Reflecting on practice with the knowledge quartet</a:t>
            </a:r>
            <a:r>
              <a:rPr lang="en-GB" dirty="0"/>
              <a:t> (Vol. 1). Sage.</a:t>
            </a:r>
          </a:p>
          <a:p>
            <a:endParaRPr lang="en-GB" dirty="0"/>
          </a:p>
          <a:p>
            <a:r>
              <a:rPr lang="en-GB" dirty="0"/>
              <a:t>Website: </a:t>
            </a:r>
            <a:r>
              <a:rPr lang="en-GB" dirty="0">
                <a:hlinkClick r:id="rId3"/>
              </a:rPr>
              <a:t>http://www.knowledgequartet.org</a:t>
            </a:r>
          </a:p>
        </p:txBody>
      </p:sp>
      <p:pic>
        <p:nvPicPr>
          <p:cNvPr id="7" name="Picture 2" descr="Developing Primary Mathematics Teaching: Reflecting on Practice with the  Knowledge Quartet eBook : Rowland, Tim, Turner, Fay, Thwaites, E Anne,  Huckstep, Peter: Amazon.co.uk: Kindle St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060847"/>
            <a:ext cx="2312172" cy="288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97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t>In the beginning ... Lee Shulman </a:t>
            </a:r>
            <a:r>
              <a:rPr lang="en-GB" sz="4000" dirty="0"/>
              <a:t>(1987)</a:t>
            </a:r>
            <a:r>
              <a:rPr lang="en-GB" dirty="0"/>
              <a:t/>
            </a:r>
            <a:br>
              <a:rPr lang="en-GB" dirty="0"/>
            </a:br>
            <a:endParaRPr lang="en-GB" dirty="0"/>
          </a:p>
        </p:txBody>
      </p:sp>
      <p:sp>
        <p:nvSpPr>
          <p:cNvPr id="3" name="Content Placeholder 2"/>
          <p:cNvSpPr>
            <a:spLocks noGrp="1"/>
          </p:cNvSpPr>
          <p:nvPr>
            <p:ph idx="1"/>
          </p:nvPr>
        </p:nvSpPr>
        <p:spPr>
          <a:xfrm>
            <a:off x="457200" y="1844824"/>
            <a:ext cx="8229600" cy="2304256"/>
          </a:xfrm>
        </p:spPr>
        <p:txBody>
          <a:bodyPr>
            <a:normAutofit/>
          </a:bodyPr>
          <a:lstStyle/>
          <a:p>
            <a:pPr marL="0" indent="0">
              <a:buNone/>
            </a:pPr>
            <a:r>
              <a:rPr lang="en-GB" sz="2200" b="1" dirty="0" smtClean="0"/>
              <a:t>Generic Knowledge</a:t>
            </a:r>
          </a:p>
          <a:p>
            <a:pPr marL="0" indent="0">
              <a:buNone/>
            </a:pPr>
            <a:endParaRPr lang="en-GB" sz="2200" b="1" dirty="0"/>
          </a:p>
          <a:p>
            <a:r>
              <a:rPr lang="en-GB" sz="2200" dirty="0" smtClean="0"/>
              <a:t>Knowledge of pedagogy, learners, educational contexts, educational </a:t>
            </a:r>
            <a:r>
              <a:rPr lang="en-GB" sz="2200" dirty="0"/>
              <a:t>purposes and </a:t>
            </a:r>
            <a:r>
              <a:rPr lang="en-GB" sz="2200" dirty="0" smtClean="0"/>
              <a:t>values</a:t>
            </a:r>
          </a:p>
          <a:p>
            <a:endParaRPr lang="en-GB" dirty="0"/>
          </a:p>
          <a:p>
            <a:endParaRPr lang="en-GB" b="1" dirty="0" smtClean="0"/>
          </a:p>
          <a:p>
            <a:endParaRPr lang="en-GB" dirty="0"/>
          </a:p>
        </p:txBody>
      </p:sp>
      <p:sp>
        <p:nvSpPr>
          <p:cNvPr id="4" name="TextBox 3"/>
          <p:cNvSpPr txBox="1"/>
          <p:nvPr/>
        </p:nvSpPr>
        <p:spPr>
          <a:xfrm>
            <a:off x="457200" y="3645024"/>
            <a:ext cx="8280920" cy="2739211"/>
          </a:xfrm>
          <a:prstGeom prst="rect">
            <a:avLst/>
          </a:prstGeom>
          <a:noFill/>
        </p:spPr>
        <p:txBody>
          <a:bodyPr wrap="square" rtlCol="0">
            <a:spAutoFit/>
          </a:bodyPr>
          <a:lstStyle/>
          <a:p>
            <a:r>
              <a:rPr lang="en-GB" sz="2200" b="1" dirty="0"/>
              <a:t>Content Knowledge (‘The Missing Paradigm</a:t>
            </a:r>
            <a:r>
              <a:rPr lang="en-GB" sz="2200" b="1" dirty="0" smtClean="0"/>
              <a:t>’)</a:t>
            </a:r>
          </a:p>
          <a:p>
            <a:endParaRPr lang="en-GB" sz="2200" b="1" dirty="0"/>
          </a:p>
          <a:p>
            <a:pPr marL="342900" indent="-342900">
              <a:buFont typeface="Arial" panose="020B0604020202020204" pitchFamily="34" charset="0"/>
              <a:buChar char="•"/>
            </a:pPr>
            <a:r>
              <a:rPr lang="en-GB" sz="2200" dirty="0"/>
              <a:t>subject matter knowledge (SMK) – product and process;</a:t>
            </a:r>
          </a:p>
          <a:p>
            <a:pPr marL="342900" indent="-342900">
              <a:buFont typeface="Arial" panose="020B0604020202020204" pitchFamily="34" charset="0"/>
              <a:buChar char="•"/>
            </a:pPr>
            <a:r>
              <a:rPr lang="en-GB" sz="2200" dirty="0"/>
              <a:t>pedagogical content knowledge (PCK) - includes forms of representation of concepts, useful analogies, examples, demonstrations;</a:t>
            </a:r>
          </a:p>
          <a:p>
            <a:pPr marL="342900" indent="-342900">
              <a:buFont typeface="Arial" panose="020B0604020202020204" pitchFamily="34" charset="0"/>
              <a:buChar char="•"/>
            </a:pPr>
            <a:r>
              <a:rPr lang="en-GB" sz="2200" dirty="0"/>
              <a:t>curriculum knowledge - materials and programmes.</a:t>
            </a:r>
          </a:p>
          <a:p>
            <a:endParaRPr lang="en-GB" dirty="0"/>
          </a:p>
        </p:txBody>
      </p:sp>
    </p:spTree>
    <p:extLst>
      <p:ext uri="{BB962C8B-B14F-4D97-AF65-F5344CB8AC3E}">
        <p14:creationId xmlns:p14="http://schemas.microsoft.com/office/powerpoint/2010/main" val="334693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Motivation for the KQ</a:t>
            </a:r>
            <a:endParaRPr lang="en-GB" dirty="0"/>
          </a:p>
        </p:txBody>
      </p:sp>
      <p:sp>
        <p:nvSpPr>
          <p:cNvPr id="3" name="Content Placeholder 2"/>
          <p:cNvSpPr>
            <a:spLocks noGrp="1"/>
          </p:cNvSpPr>
          <p:nvPr>
            <p:ph idx="1"/>
          </p:nvPr>
        </p:nvSpPr>
        <p:spPr>
          <a:xfrm>
            <a:off x="457200" y="2132856"/>
            <a:ext cx="8229600" cy="3993307"/>
          </a:xfrm>
        </p:spPr>
        <p:txBody>
          <a:bodyPr>
            <a:normAutofit/>
          </a:bodyPr>
          <a:lstStyle/>
          <a:p>
            <a:endParaRPr lang="en-GB" dirty="0"/>
          </a:p>
          <a:p>
            <a:pPr marL="0" indent="0" algn="ctr">
              <a:buNone/>
            </a:pPr>
            <a:r>
              <a:rPr lang="en-GB" dirty="0"/>
              <a:t>Question: How can teacher educators </a:t>
            </a:r>
            <a:r>
              <a:rPr lang="en-GB" dirty="0" smtClean="0"/>
              <a:t>and</a:t>
            </a:r>
            <a:r>
              <a:rPr lang="en-GB" dirty="0"/>
              <a:t> school-based mentors be assisted in giving </a:t>
            </a:r>
            <a:r>
              <a:rPr lang="en-GB" dirty="0" smtClean="0"/>
              <a:t>more attention </a:t>
            </a:r>
            <a:r>
              <a:rPr lang="en-GB" dirty="0"/>
              <a:t>to mathematical content?</a:t>
            </a:r>
          </a:p>
        </p:txBody>
      </p:sp>
    </p:spTree>
    <p:extLst>
      <p:ext uri="{BB962C8B-B14F-4D97-AF65-F5344CB8AC3E}">
        <p14:creationId xmlns:p14="http://schemas.microsoft.com/office/powerpoint/2010/main" val="87055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5301208"/>
            <a:ext cx="5184576" cy="82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GB" dirty="0" smtClean="0"/>
              <a:t>Using a Grounded Theory Approach</a:t>
            </a:r>
            <a:br>
              <a:rPr lang="en-GB" dirty="0" smtClean="0"/>
            </a:br>
            <a:r>
              <a:rPr lang="en-GB" sz="1800" dirty="0"/>
              <a:t/>
            </a:r>
            <a:br>
              <a:rPr lang="en-GB" sz="1800" dirty="0"/>
            </a:br>
            <a:endParaRPr lang="en-GB" sz="18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5373216"/>
            <a:ext cx="2442504" cy="532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5308641"/>
            <a:ext cx="2232248" cy="105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4601688" y="1422880"/>
            <a:ext cx="4329486" cy="21501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Video 24 lessons taught by 12 trainee primary teachers on final </a:t>
            </a:r>
            <a:r>
              <a:rPr lang="en-GB" sz="2400" i="1" dirty="0">
                <a:solidFill>
                  <a:schemeClr val="tx1"/>
                </a:solidFill>
              </a:rPr>
              <a:t>practicum </a:t>
            </a:r>
            <a:r>
              <a:rPr lang="en-GB" sz="2400" dirty="0">
                <a:solidFill>
                  <a:schemeClr val="tx1"/>
                </a:solidFill>
              </a:rPr>
              <a:t>placement.</a:t>
            </a:r>
          </a:p>
        </p:txBody>
      </p:sp>
      <p:sp>
        <p:nvSpPr>
          <p:cNvPr id="8" name="Rounded Rectangle 7"/>
          <p:cNvSpPr/>
          <p:nvPr/>
        </p:nvSpPr>
        <p:spPr>
          <a:xfrm>
            <a:off x="2477452" y="1422880"/>
            <a:ext cx="1914528" cy="21501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Team of 5 researchers</a:t>
            </a:r>
          </a:p>
        </p:txBody>
      </p:sp>
      <p:sp>
        <p:nvSpPr>
          <p:cNvPr id="9" name="Rounded Rectangle 8"/>
          <p:cNvSpPr/>
          <p:nvPr/>
        </p:nvSpPr>
        <p:spPr>
          <a:xfrm>
            <a:off x="323529" y="1422880"/>
            <a:ext cx="1944216" cy="21501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Began in 2002 and continues to </a:t>
            </a:r>
            <a:r>
              <a:rPr lang="en-GB" sz="2400" dirty="0" smtClean="0">
                <a:solidFill>
                  <a:schemeClr val="tx1"/>
                </a:solidFill>
              </a:rPr>
              <a:t>present</a:t>
            </a:r>
            <a:endParaRPr lang="en-GB" sz="2400" dirty="0">
              <a:solidFill>
                <a:schemeClr val="tx1"/>
              </a:solidFill>
            </a:endParaRPr>
          </a:p>
        </p:txBody>
      </p:sp>
      <p:sp>
        <p:nvSpPr>
          <p:cNvPr id="10" name="Rounded Rectangle 9"/>
          <p:cNvSpPr/>
          <p:nvPr/>
        </p:nvSpPr>
        <p:spPr>
          <a:xfrm>
            <a:off x="323528" y="3853644"/>
            <a:ext cx="8607645" cy="120418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Focus on the teacher’s </a:t>
            </a:r>
            <a:r>
              <a:rPr lang="en-GB" sz="2400" i="1" dirty="0">
                <a:solidFill>
                  <a:schemeClr val="tx1"/>
                </a:solidFill>
              </a:rPr>
              <a:t>mathematics </a:t>
            </a:r>
            <a:r>
              <a:rPr lang="en-GB" sz="2400" dirty="0">
                <a:solidFill>
                  <a:schemeClr val="tx1"/>
                </a:solidFill>
              </a:rPr>
              <a:t>content knowledge (not just general pedagogical issues</a:t>
            </a:r>
            <a:r>
              <a:rPr lang="en-GB" sz="2400" dirty="0" smtClean="0">
                <a:solidFill>
                  <a:schemeClr val="tx1"/>
                </a:solidFill>
              </a:rPr>
              <a:t>).</a:t>
            </a:r>
            <a:endParaRPr lang="en-GB" sz="2400" dirty="0">
              <a:solidFill>
                <a:schemeClr val="tx1"/>
              </a:solidFill>
            </a:endParaRPr>
          </a:p>
        </p:txBody>
      </p:sp>
    </p:spTree>
    <p:extLst>
      <p:ext uri="{BB962C8B-B14F-4D97-AF65-F5344CB8AC3E}">
        <p14:creationId xmlns:p14="http://schemas.microsoft.com/office/powerpoint/2010/main" val="274051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95536" y="332656"/>
            <a:ext cx="4032448" cy="32403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tx1"/>
                </a:solidFill>
              </a:rPr>
              <a:t>Overview of Research Design &amp; Findings</a:t>
            </a:r>
          </a:p>
          <a:p>
            <a:pPr algn="ctr"/>
            <a:endParaRPr lang="en-GB" sz="3600" dirty="0">
              <a:solidFill>
                <a:schemeClr val="tx1"/>
              </a:solidFill>
            </a:endParaRPr>
          </a:p>
          <a:p>
            <a:pPr algn="ctr"/>
            <a:endParaRPr lang="en-GB" sz="3600" dirty="0">
              <a:solidFill>
                <a:schemeClr val="tx1"/>
              </a:solidFill>
            </a:endParaRPr>
          </a:p>
        </p:txBody>
      </p:sp>
      <p:sp>
        <p:nvSpPr>
          <p:cNvPr id="7" name="Rounded Rectangle 6"/>
          <p:cNvSpPr/>
          <p:nvPr/>
        </p:nvSpPr>
        <p:spPr>
          <a:xfrm>
            <a:off x="4716016" y="332656"/>
            <a:ext cx="4032448" cy="32403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tx1"/>
                </a:solidFill>
              </a:rPr>
              <a:t>Introduction to the Knowledge Quartet</a:t>
            </a:r>
          </a:p>
          <a:p>
            <a:pPr algn="ctr"/>
            <a:endParaRPr lang="en-GB" sz="3600" dirty="0" smtClean="0">
              <a:solidFill>
                <a:schemeClr val="tx1"/>
              </a:solidFill>
            </a:endParaRPr>
          </a:p>
          <a:p>
            <a:pPr algn="ctr"/>
            <a:endParaRPr lang="en-GB" sz="3600" dirty="0">
              <a:solidFill>
                <a:schemeClr val="tx1"/>
              </a:solidFill>
            </a:endParaRPr>
          </a:p>
        </p:txBody>
      </p:sp>
      <p:sp>
        <p:nvSpPr>
          <p:cNvPr id="8" name="Rounded Rectangle 7"/>
          <p:cNvSpPr/>
          <p:nvPr/>
        </p:nvSpPr>
        <p:spPr>
          <a:xfrm>
            <a:off x="395536" y="3861048"/>
            <a:ext cx="8352928" cy="12241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tx1"/>
                </a:solidFill>
              </a:rPr>
              <a:t>Examples</a:t>
            </a:r>
            <a:endParaRPr lang="en-GB" sz="3600" dirty="0">
              <a:solidFill>
                <a:schemeClr val="tx1"/>
              </a:solidFill>
            </a:endParaRPr>
          </a:p>
        </p:txBody>
      </p:sp>
      <p:sp>
        <p:nvSpPr>
          <p:cNvPr id="9" name="Rounded Rectangle 8"/>
          <p:cNvSpPr/>
          <p:nvPr/>
        </p:nvSpPr>
        <p:spPr>
          <a:xfrm>
            <a:off x="395536" y="5301208"/>
            <a:ext cx="8352928" cy="12241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tx1"/>
                </a:solidFill>
              </a:rPr>
              <a:t>Questions</a:t>
            </a:r>
            <a:endParaRPr lang="en-GB" sz="36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2278672"/>
            <a:ext cx="2690807" cy="1710344"/>
          </a:xfrm>
          <a:prstGeom prst="rect">
            <a:avLst/>
          </a:prstGeom>
        </p:spPr>
      </p:pic>
      <p:grpSp>
        <p:nvGrpSpPr>
          <p:cNvPr id="4" name="Group 3"/>
          <p:cNvGrpSpPr/>
          <p:nvPr/>
        </p:nvGrpSpPr>
        <p:grpSpPr>
          <a:xfrm>
            <a:off x="2627784" y="2204864"/>
            <a:ext cx="1728192" cy="1368151"/>
            <a:chOff x="2627784" y="2204864"/>
            <a:chExt cx="1728192" cy="1368151"/>
          </a:xfrm>
        </p:grpSpPr>
        <p:sp>
          <p:nvSpPr>
            <p:cNvPr id="21" name="Oval 20"/>
            <p:cNvSpPr/>
            <p:nvPr/>
          </p:nvSpPr>
          <p:spPr>
            <a:xfrm rot="21128153">
              <a:off x="2962324" y="2339368"/>
              <a:ext cx="1030597" cy="1085804"/>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ounded Rectangle 36"/>
            <p:cNvSpPr/>
            <p:nvPr/>
          </p:nvSpPr>
          <p:spPr>
            <a:xfrm rot="2548559">
              <a:off x="3761172" y="3346806"/>
              <a:ext cx="594804" cy="226209"/>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rot="21128153">
              <a:off x="2627784" y="3304185"/>
              <a:ext cx="166537" cy="18096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a:stCxn id="18" idx="5"/>
              <a:endCxn id="19" idx="1"/>
            </p:cNvCxnSpPr>
            <p:nvPr/>
          </p:nvCxnSpPr>
          <p:spPr>
            <a:xfrm rot="21128153">
              <a:off x="3296765" y="2792388"/>
              <a:ext cx="298584" cy="2339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rot="21128153">
              <a:off x="3133787" y="2670577"/>
              <a:ext cx="166537" cy="18096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rot="21128153">
              <a:off x="3591787" y="2967206"/>
              <a:ext cx="166537" cy="18096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rot="21128153">
              <a:off x="4081610" y="2204864"/>
              <a:ext cx="166537" cy="18096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a:stCxn id="12" idx="7"/>
              <a:endCxn id="18" idx="3"/>
            </p:cNvCxnSpPr>
            <p:nvPr/>
          </p:nvCxnSpPr>
          <p:spPr>
            <a:xfrm flipV="1">
              <a:off x="2761321" y="2833195"/>
              <a:ext cx="405465" cy="4893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9" idx="7"/>
              <a:endCxn id="22" idx="3"/>
            </p:cNvCxnSpPr>
            <p:nvPr/>
          </p:nvCxnSpPr>
          <p:spPr>
            <a:xfrm flipV="1">
              <a:off x="3725324" y="2367482"/>
              <a:ext cx="389285" cy="6180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764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0688"/>
            <a:ext cx="9144000" cy="6682754"/>
          </a:xfrm>
          <a:prstGeom prst="rect">
            <a:avLst/>
          </a:prstGeom>
        </p:spPr>
      </p:pic>
      <p:sp>
        <p:nvSpPr>
          <p:cNvPr id="5" name="Title 1"/>
          <p:cNvSpPr txBox="1">
            <a:spLocks/>
          </p:cNvSpPr>
          <p:nvPr/>
        </p:nvSpPr>
        <p:spPr>
          <a:xfrm>
            <a:off x="467544"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4 Dimensions</a:t>
            </a:r>
            <a:endParaRPr lang="en-GB" dirty="0"/>
          </a:p>
        </p:txBody>
      </p:sp>
    </p:spTree>
    <p:extLst>
      <p:ext uri="{BB962C8B-B14F-4D97-AF65-F5344CB8AC3E}">
        <p14:creationId xmlns:p14="http://schemas.microsoft.com/office/powerpoint/2010/main" val="34072217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 Codes</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987" t="41268" r="76719" b="44271"/>
          <a:stretch/>
        </p:blipFill>
        <p:spPr bwMode="auto">
          <a:xfrm>
            <a:off x="703789" y="1268760"/>
            <a:ext cx="7756643" cy="306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000" t="43092" r="72446" b="44271"/>
          <a:stretch/>
        </p:blipFill>
        <p:spPr bwMode="auto">
          <a:xfrm>
            <a:off x="692066" y="4098859"/>
            <a:ext cx="3280643" cy="2560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554" t="43092" r="67892" b="44271"/>
          <a:stretch/>
        </p:blipFill>
        <p:spPr bwMode="auto">
          <a:xfrm>
            <a:off x="5004049" y="4108912"/>
            <a:ext cx="3280643" cy="2560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7418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396" t="17346" r="67165" b="16177"/>
          <a:stretch/>
        </p:blipFill>
        <p:spPr bwMode="auto">
          <a:xfrm>
            <a:off x="838969" y="0"/>
            <a:ext cx="7405439" cy="6773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332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Tips</a:t>
            </a:r>
            <a:endParaRPr lang="en-GB" dirty="0"/>
          </a:p>
        </p:txBody>
      </p:sp>
      <p:sp>
        <p:nvSpPr>
          <p:cNvPr id="4" name="Rounded Rectangle 3"/>
          <p:cNvSpPr/>
          <p:nvPr/>
        </p:nvSpPr>
        <p:spPr>
          <a:xfrm>
            <a:off x="3316176" y="3178546"/>
            <a:ext cx="2551968" cy="151076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Select short critical incidents (use a timecode</a:t>
            </a:r>
            <a:r>
              <a:rPr lang="en-GB" sz="2400" dirty="0" smtClean="0">
                <a:solidFill>
                  <a:schemeClr val="tx1"/>
                </a:solidFill>
              </a:rPr>
              <a:t>).</a:t>
            </a:r>
            <a:endParaRPr lang="en-GB" sz="2400" dirty="0">
              <a:solidFill>
                <a:schemeClr val="tx1"/>
              </a:solidFill>
            </a:endParaRPr>
          </a:p>
        </p:txBody>
      </p:sp>
      <p:sp>
        <p:nvSpPr>
          <p:cNvPr id="5" name="Rounded Rectangle 4"/>
          <p:cNvSpPr/>
          <p:nvPr/>
        </p:nvSpPr>
        <p:spPr>
          <a:xfrm>
            <a:off x="457200" y="3154671"/>
            <a:ext cx="2592288" cy="151076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Video yourself (don’t </a:t>
            </a:r>
            <a:r>
              <a:rPr lang="en-GB" sz="2400" dirty="0" smtClean="0">
                <a:solidFill>
                  <a:schemeClr val="tx1"/>
                </a:solidFill>
              </a:rPr>
              <a:t>work </a:t>
            </a:r>
            <a:r>
              <a:rPr lang="en-GB" sz="2400" dirty="0">
                <a:solidFill>
                  <a:schemeClr val="tx1"/>
                </a:solidFill>
              </a:rPr>
              <a:t>from memory</a:t>
            </a:r>
            <a:r>
              <a:rPr lang="en-GB" sz="2400" dirty="0" smtClean="0">
                <a:solidFill>
                  <a:schemeClr val="tx1"/>
                </a:solidFill>
              </a:rPr>
              <a:t>).</a:t>
            </a:r>
            <a:endParaRPr lang="en-GB" sz="2400" dirty="0">
              <a:solidFill>
                <a:schemeClr val="tx1"/>
              </a:solidFill>
            </a:endParaRPr>
          </a:p>
        </p:txBody>
      </p:sp>
      <p:sp>
        <p:nvSpPr>
          <p:cNvPr id="6" name="Rounded Rectangle 5"/>
          <p:cNvSpPr/>
          <p:nvPr/>
        </p:nvSpPr>
        <p:spPr>
          <a:xfrm>
            <a:off x="457200" y="1340768"/>
            <a:ext cx="2497309" cy="151076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KQ is designed to be used to reflect on </a:t>
            </a:r>
            <a:r>
              <a:rPr lang="en-GB" sz="2400" i="1" dirty="0" smtClean="0">
                <a:solidFill>
                  <a:schemeClr val="tx1"/>
                </a:solidFill>
              </a:rPr>
              <a:t>maths.</a:t>
            </a:r>
            <a:endParaRPr lang="en-GB" sz="2400" dirty="0">
              <a:solidFill>
                <a:schemeClr val="tx1"/>
              </a:solidFill>
            </a:endParaRPr>
          </a:p>
        </p:txBody>
      </p:sp>
      <p:sp>
        <p:nvSpPr>
          <p:cNvPr id="7" name="Rounded Rectangle 6"/>
          <p:cNvSpPr/>
          <p:nvPr/>
        </p:nvSpPr>
        <p:spPr>
          <a:xfrm>
            <a:off x="395536" y="4942574"/>
            <a:ext cx="3275316" cy="151076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Choose your </a:t>
            </a:r>
            <a:r>
              <a:rPr lang="en-GB" sz="2400" i="1" dirty="0">
                <a:solidFill>
                  <a:schemeClr val="tx1"/>
                </a:solidFill>
              </a:rPr>
              <a:t>own</a:t>
            </a:r>
            <a:r>
              <a:rPr lang="en-GB" sz="2400" dirty="0">
                <a:solidFill>
                  <a:schemeClr val="tx1"/>
                </a:solidFill>
              </a:rPr>
              <a:t> focus, don’t let a mentor dictate it to </a:t>
            </a:r>
            <a:r>
              <a:rPr lang="en-GB" sz="2400" dirty="0" smtClean="0">
                <a:solidFill>
                  <a:schemeClr val="tx1"/>
                </a:solidFill>
              </a:rPr>
              <a:t>you.</a:t>
            </a:r>
            <a:endParaRPr lang="en-GB" sz="2400" dirty="0">
              <a:solidFill>
                <a:schemeClr val="tx1"/>
              </a:solidFill>
            </a:endParaRPr>
          </a:p>
        </p:txBody>
      </p:sp>
      <p:sp>
        <p:nvSpPr>
          <p:cNvPr id="8" name="Rounded Rectangle 7"/>
          <p:cNvSpPr/>
          <p:nvPr/>
        </p:nvSpPr>
        <p:spPr>
          <a:xfrm>
            <a:off x="3931204" y="4942574"/>
            <a:ext cx="3305091" cy="151076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Discuss it/review the incident with a trusted mentor or </a:t>
            </a:r>
            <a:r>
              <a:rPr lang="en-GB" sz="2400" dirty="0" smtClean="0">
                <a:solidFill>
                  <a:schemeClr val="tx1"/>
                </a:solidFill>
              </a:rPr>
              <a:t>peer.</a:t>
            </a:r>
            <a:endParaRPr lang="en-GB" sz="2400" dirty="0">
              <a:solidFill>
                <a:schemeClr val="tx1"/>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7801">
            <a:off x="5548262" y="508924"/>
            <a:ext cx="3377548" cy="3377548"/>
          </a:xfrm>
          <a:prstGeom prst="rect">
            <a:avLst/>
          </a:prstGeom>
        </p:spPr>
      </p:pic>
    </p:spTree>
    <p:extLst>
      <p:ext uri="{BB962C8B-B14F-4D97-AF65-F5344CB8AC3E}">
        <p14:creationId xmlns:p14="http://schemas.microsoft.com/office/powerpoint/2010/main" val="41633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5536" y="1600200"/>
            <a:ext cx="8352928" cy="2862322"/>
          </a:xfrm>
          <a:prstGeom prst="rect">
            <a:avLst/>
          </a:prstGeom>
        </p:spPr>
        <p:txBody>
          <a:bodyPr wrap="square">
            <a:spAutoFit/>
          </a:bodyPr>
          <a:lstStyle/>
          <a:p>
            <a:pPr algn="ctr"/>
            <a:r>
              <a:rPr lang="en-GB" sz="3600" dirty="0" smtClean="0"/>
              <a:t>“… in </a:t>
            </a:r>
            <a:r>
              <a:rPr lang="en-GB" sz="3600" dirty="0"/>
              <a:t>observing and commenting on someone else teaching, the supportive observer stands to learn as much, or more, as the one being observed</a:t>
            </a:r>
            <a:r>
              <a:rPr lang="en-GB" sz="3600" dirty="0" smtClean="0"/>
              <a:t>.” (Rowland et al, 2009)</a:t>
            </a:r>
            <a:endParaRPr lang="en-GB" sz="3600" dirty="0"/>
          </a:p>
        </p:txBody>
      </p:sp>
    </p:spTree>
    <p:extLst>
      <p:ext uri="{BB962C8B-B14F-4D97-AF65-F5344CB8AC3E}">
        <p14:creationId xmlns:p14="http://schemas.microsoft.com/office/powerpoint/2010/main" val="326662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735516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mtClean="0"/>
              <a:t>References</a:t>
            </a:r>
            <a:endParaRPr lang="en-GB" dirty="0"/>
          </a:p>
        </p:txBody>
      </p:sp>
      <p:sp>
        <p:nvSpPr>
          <p:cNvPr id="5" name="Rectangle 4"/>
          <p:cNvSpPr/>
          <p:nvPr/>
        </p:nvSpPr>
        <p:spPr>
          <a:xfrm>
            <a:off x="251520" y="2284417"/>
            <a:ext cx="8640960" cy="2800767"/>
          </a:xfrm>
          <a:prstGeom prst="rect">
            <a:avLst/>
          </a:prstGeom>
        </p:spPr>
        <p:txBody>
          <a:bodyPr wrap="square">
            <a:spAutoFit/>
          </a:bodyPr>
          <a:lstStyle/>
          <a:p>
            <a:r>
              <a:rPr lang="en-GB" sz="1600" dirty="0"/>
              <a:t>Glaser, Barney G &amp; Strauss, Anselm L., 1967. The Discovery of Grounded Theory: Strategies for Qualitative Research, Chicago, Aldine Publishing </a:t>
            </a:r>
            <a:r>
              <a:rPr lang="en-GB" sz="1600" dirty="0" smtClean="0"/>
              <a:t>Company</a:t>
            </a:r>
          </a:p>
          <a:p>
            <a:endParaRPr lang="en-GB" sz="1600" dirty="0"/>
          </a:p>
          <a:p>
            <a:r>
              <a:rPr lang="en-GB" sz="1600" dirty="0"/>
              <a:t>Rowland, T. (2009). </a:t>
            </a:r>
            <a:r>
              <a:rPr lang="en-GB" sz="1600" i="1" dirty="0"/>
              <a:t>Developing primary mathematics teaching: Reflecting on practice with the knowledge quartet</a:t>
            </a:r>
            <a:r>
              <a:rPr lang="en-GB" sz="1600" dirty="0"/>
              <a:t> (Vol. 1). Sage</a:t>
            </a:r>
            <a:r>
              <a:rPr lang="en-GB" sz="1600" dirty="0" smtClean="0"/>
              <a:t>.</a:t>
            </a:r>
          </a:p>
          <a:p>
            <a:endParaRPr lang="en-GB" sz="1600" dirty="0"/>
          </a:p>
          <a:p>
            <a:r>
              <a:rPr lang="en-GB" sz="1600" dirty="0"/>
              <a:t>Shulman, L. S. 1986. ‘Those who understand: knowledge growth in teaching’. </a:t>
            </a:r>
            <a:r>
              <a:rPr lang="en-GB" sz="1600" i="1" dirty="0"/>
              <a:t>Educational Researcher </a:t>
            </a:r>
            <a:r>
              <a:rPr lang="en-GB" sz="1600" dirty="0"/>
              <a:t>15(2), pp 4-14.</a:t>
            </a:r>
          </a:p>
          <a:p>
            <a:endParaRPr lang="en-GB" sz="1600" dirty="0"/>
          </a:p>
          <a:p>
            <a:r>
              <a:rPr lang="en-GB" sz="1600" dirty="0" smtClean="0"/>
              <a:t>Shulman</a:t>
            </a:r>
            <a:r>
              <a:rPr lang="en-GB" sz="1600" dirty="0"/>
              <a:t>, L. S. 1987. ‘Knowledge and teaching: Foundations of the new reform.’ </a:t>
            </a:r>
            <a:r>
              <a:rPr lang="en-GB" sz="1600" i="1" dirty="0"/>
              <a:t>Harvard Educational Review</a:t>
            </a:r>
            <a:r>
              <a:rPr lang="en-GB" sz="1600" dirty="0"/>
              <a:t>, 57(1), pp. </a:t>
            </a:r>
            <a:r>
              <a:rPr lang="en-GB" sz="1600" dirty="0" smtClean="0"/>
              <a:t>1-22</a:t>
            </a:r>
          </a:p>
        </p:txBody>
      </p:sp>
    </p:spTree>
    <p:extLst>
      <p:ext uri="{BB962C8B-B14F-4D97-AF65-F5344CB8AC3E}">
        <p14:creationId xmlns:p14="http://schemas.microsoft.com/office/powerpoint/2010/main" val="2075628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3528392" cy="6120680"/>
          </a:xfrm>
        </p:spPr>
        <p:txBody>
          <a:bodyPr>
            <a:normAutofit fontScale="90000"/>
          </a:bodyPr>
          <a:lstStyle/>
          <a:p>
            <a:r>
              <a:rPr lang="en-GB" sz="2800" dirty="0" smtClean="0"/>
              <a:t/>
            </a:r>
            <a:br>
              <a:rPr lang="en-GB" sz="2800" dirty="0" smtClean="0"/>
            </a:br>
            <a:r>
              <a:rPr lang="en-GB" sz="2800" dirty="0" smtClean="0"/>
              <a:t/>
            </a:r>
            <a:br>
              <a:rPr lang="en-GB" sz="2800" dirty="0" smtClean="0"/>
            </a:br>
            <a:r>
              <a:rPr lang="en-GB" sz="2800" dirty="0" smtClean="0"/>
              <a:t/>
            </a:r>
            <a:br>
              <a:rPr lang="en-GB" sz="2800" dirty="0" smtClean="0"/>
            </a:br>
            <a:r>
              <a:rPr lang="en-GB" sz="2800" dirty="0" smtClean="0"/>
              <a:t>“</a:t>
            </a:r>
            <a:r>
              <a:rPr lang="en-GB" sz="2800" dirty="0"/>
              <a:t>feelings of tension and anxiety that interfere with the manipulation of numbers and the solving of mathematical problems in ordinary and academic situations” (Richardson and </a:t>
            </a:r>
            <a:r>
              <a:rPr lang="en-GB" sz="2800" dirty="0" err="1"/>
              <a:t>Suinn</a:t>
            </a:r>
            <a:r>
              <a:rPr lang="en-GB" sz="2800" dirty="0"/>
              <a:t>, 1972, p.551).</a:t>
            </a:r>
            <a:br>
              <a:rPr lang="en-GB" sz="2800" dirty="0"/>
            </a:br>
            <a:endParaRPr lang="en-GB" sz="2800" dirty="0"/>
          </a:p>
        </p:txBody>
      </p:sp>
      <p:sp>
        <p:nvSpPr>
          <p:cNvPr id="5" name="Content Placeholder 2"/>
          <p:cNvSpPr txBox="1">
            <a:spLocks/>
          </p:cNvSpPr>
          <p:nvPr/>
        </p:nvSpPr>
        <p:spPr>
          <a:xfrm>
            <a:off x="395536" y="2276873"/>
            <a:ext cx="8229600" cy="43204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i="1" dirty="0" smtClean="0"/>
          </a:p>
          <a:p>
            <a:pPr>
              <a:buFont typeface="Courier New" panose="02070309020205020404" pitchFamily="49" charset="0"/>
              <a:buChar char="o"/>
            </a:pPr>
            <a:endParaRPr lang="en-GB" sz="1800" dirty="0" smtClean="0"/>
          </a:p>
          <a:p>
            <a:pPr>
              <a:buFont typeface="Courier New" panose="02070309020205020404" pitchFamily="49" charset="0"/>
              <a:buChar char="o"/>
            </a:pPr>
            <a:endParaRPr lang="en-GB" sz="18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2695" y="1844823"/>
            <a:ext cx="4791205" cy="3672409"/>
          </a:xfrm>
          <a:prstGeom prst="rect">
            <a:avLst/>
          </a:prstGeom>
        </p:spPr>
      </p:pic>
      <p:sp>
        <p:nvSpPr>
          <p:cNvPr id="3" name="TextBox 2"/>
          <p:cNvSpPr txBox="1"/>
          <p:nvPr/>
        </p:nvSpPr>
        <p:spPr>
          <a:xfrm>
            <a:off x="251520" y="620688"/>
            <a:ext cx="8582380" cy="707886"/>
          </a:xfrm>
          <a:prstGeom prst="rect">
            <a:avLst/>
          </a:prstGeom>
          <a:noFill/>
        </p:spPr>
        <p:txBody>
          <a:bodyPr wrap="square" rtlCol="0">
            <a:spAutoFit/>
          </a:bodyPr>
          <a:lstStyle/>
          <a:p>
            <a:pPr algn="ctr"/>
            <a:r>
              <a:rPr lang="en-GB" sz="4000" dirty="0"/>
              <a:t>Maths Anxiety</a:t>
            </a:r>
          </a:p>
        </p:txBody>
      </p:sp>
    </p:spTree>
    <p:extLst>
      <p:ext uri="{BB962C8B-B14F-4D97-AF65-F5344CB8AC3E}">
        <p14:creationId xmlns:p14="http://schemas.microsoft.com/office/powerpoint/2010/main" val="58501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dirty="0" smtClean="0"/>
              <a:t>Why does teacher MA matter?</a:t>
            </a:r>
            <a:endParaRPr lang="en-GB" dirty="0"/>
          </a:p>
        </p:txBody>
      </p:sp>
      <p:sp>
        <p:nvSpPr>
          <p:cNvPr id="19" name="Content Placeholder 2"/>
          <p:cNvSpPr txBox="1">
            <a:spLocks/>
          </p:cNvSpPr>
          <p:nvPr/>
        </p:nvSpPr>
        <p:spPr>
          <a:xfrm>
            <a:off x="3135871" y="1556792"/>
            <a:ext cx="2732273" cy="513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400" dirty="0" err="1" smtClean="0"/>
              <a:t>Beilock</a:t>
            </a:r>
            <a:r>
              <a:rPr lang="en-GB" sz="2400" dirty="0" smtClean="0"/>
              <a:t> et al. (2010) </a:t>
            </a:r>
          </a:p>
          <a:p>
            <a:endParaRPr lang="en-GB" sz="2400" dirty="0" smtClean="0"/>
          </a:p>
          <a:p>
            <a:pPr lvl="1">
              <a:buFont typeface="Courier New" pitchFamily="49" charset="0"/>
              <a:buChar char="o"/>
            </a:pPr>
            <a:endParaRPr lang="en-GB" sz="1500" dirty="0" smtClean="0"/>
          </a:p>
          <a:p>
            <a:endParaRPr lang="en-GB" dirty="0"/>
          </a:p>
        </p:txBody>
      </p:sp>
      <p:sp>
        <p:nvSpPr>
          <p:cNvPr id="7" name="Content Placeholder 2"/>
          <p:cNvSpPr txBox="1">
            <a:spLocks/>
          </p:cNvSpPr>
          <p:nvPr/>
        </p:nvSpPr>
        <p:spPr>
          <a:xfrm>
            <a:off x="3059832" y="3789040"/>
            <a:ext cx="3020305" cy="513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400" dirty="0"/>
              <a:t>Schaeffer et </a:t>
            </a:r>
            <a:r>
              <a:rPr lang="en-GB" sz="2400" dirty="0" smtClean="0"/>
              <a:t>al. </a:t>
            </a:r>
            <a:r>
              <a:rPr lang="en-GB" sz="2400" dirty="0"/>
              <a:t>(2020</a:t>
            </a:r>
            <a:r>
              <a:rPr lang="en-GB" sz="2400" dirty="0" smtClean="0"/>
              <a:t>)</a:t>
            </a:r>
          </a:p>
          <a:p>
            <a:pPr lvl="1">
              <a:buFont typeface="Courier New" pitchFamily="49" charset="0"/>
              <a:buChar char="o"/>
            </a:pPr>
            <a:endParaRPr lang="en-GB" sz="1500" dirty="0" smtClean="0"/>
          </a:p>
          <a:p>
            <a:endParaRPr lang="en-GB" dirty="0"/>
          </a:p>
        </p:txBody>
      </p:sp>
      <p:sp>
        <p:nvSpPr>
          <p:cNvPr id="3" name="Rounded Rectangle 2"/>
          <p:cNvSpPr/>
          <p:nvPr/>
        </p:nvSpPr>
        <p:spPr>
          <a:xfrm>
            <a:off x="428851" y="2205352"/>
            <a:ext cx="3132935" cy="13681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17 female primary teachers and their 117 pupils</a:t>
            </a:r>
            <a:endParaRPr lang="en-GB" sz="2400" dirty="0">
              <a:solidFill>
                <a:schemeClr val="tx1"/>
              </a:solidFill>
            </a:endParaRPr>
          </a:p>
        </p:txBody>
      </p:sp>
      <p:sp>
        <p:nvSpPr>
          <p:cNvPr id="12" name="Rounded Rectangle 11"/>
          <p:cNvSpPr/>
          <p:nvPr/>
        </p:nvSpPr>
        <p:spPr>
          <a:xfrm>
            <a:off x="3923929" y="2199670"/>
            <a:ext cx="4824535" cy="13681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Teacher MA predicts outcomes for female pupils to a statistically significant (if small) degree.</a:t>
            </a:r>
            <a:endParaRPr lang="en-GB" sz="2400" dirty="0">
              <a:solidFill>
                <a:schemeClr val="tx1"/>
              </a:solidFill>
            </a:endParaRPr>
          </a:p>
        </p:txBody>
      </p:sp>
      <p:sp>
        <p:nvSpPr>
          <p:cNvPr id="13" name="Rounded Rectangle 12"/>
          <p:cNvSpPr/>
          <p:nvPr/>
        </p:nvSpPr>
        <p:spPr>
          <a:xfrm>
            <a:off x="3923928" y="4363844"/>
            <a:ext cx="4824535" cy="21615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Findings support the idea that teachers’ maths anxiety is one factor that undermines the learning of both male and female pupils.</a:t>
            </a:r>
            <a:endParaRPr lang="en-GB" sz="2400" dirty="0">
              <a:solidFill>
                <a:schemeClr val="tx1"/>
              </a:solidFill>
            </a:endParaRPr>
          </a:p>
        </p:txBody>
      </p:sp>
      <p:sp>
        <p:nvSpPr>
          <p:cNvPr id="14" name="Rounded Rectangle 13"/>
          <p:cNvSpPr/>
          <p:nvPr/>
        </p:nvSpPr>
        <p:spPr>
          <a:xfrm>
            <a:off x="428851" y="4375208"/>
            <a:ext cx="3135036" cy="21501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40 primary teachers and their 551 pupils</a:t>
            </a:r>
            <a:endParaRPr lang="en-GB" sz="2400"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88924">
            <a:off x="750119" y="1753778"/>
            <a:ext cx="777722" cy="47214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88924">
            <a:off x="867777" y="4047986"/>
            <a:ext cx="777722" cy="472142"/>
          </a:xfrm>
          <a:prstGeom prst="rect">
            <a:avLst/>
          </a:prstGeom>
        </p:spPr>
      </p:pic>
    </p:spTree>
    <p:extLst>
      <p:ext uri="{BB962C8B-B14F-4D97-AF65-F5344CB8AC3E}">
        <p14:creationId xmlns:p14="http://schemas.microsoft.com/office/powerpoint/2010/main" val="54347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7" grpId="0"/>
      <p:bldP spid="3"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1784"/>
            <a:ext cx="8229600" cy="1143000"/>
          </a:xfrm>
        </p:spPr>
        <p:txBody>
          <a:bodyPr/>
          <a:lstStyle/>
          <a:p>
            <a:r>
              <a:rPr lang="en-GB" dirty="0" smtClean="0"/>
              <a:t>A Moment to Breathe</a:t>
            </a:r>
            <a:endParaRPr lang="en-GB" dirty="0"/>
          </a:p>
        </p:txBody>
      </p:sp>
      <p:sp>
        <p:nvSpPr>
          <p:cNvPr id="3" name="Content Placeholder 2"/>
          <p:cNvSpPr>
            <a:spLocks noGrp="1"/>
          </p:cNvSpPr>
          <p:nvPr>
            <p:ph idx="1"/>
          </p:nvPr>
        </p:nvSpPr>
        <p:spPr>
          <a:xfrm>
            <a:off x="179512" y="1916832"/>
            <a:ext cx="8712968" cy="4824536"/>
          </a:xfrm>
        </p:spPr>
        <p:txBody>
          <a:bodyPr>
            <a:normAutofit/>
          </a:bodyPr>
          <a:lstStyle/>
          <a:p>
            <a:endParaRPr lang="en-GB" sz="2400" dirty="0" smtClean="0"/>
          </a:p>
          <a:p>
            <a:endParaRPr lang="en-GB" sz="2400" dirty="0" smtClean="0"/>
          </a:p>
          <a:p>
            <a:endParaRPr lang="en-GB" sz="1800" dirty="0" smtClean="0"/>
          </a:p>
          <a:p>
            <a:endParaRPr lang="en-GB" sz="1800" dirty="0" smtClean="0"/>
          </a:p>
          <a:p>
            <a:endParaRPr lang="en-GB" dirty="0"/>
          </a:p>
        </p:txBody>
      </p:sp>
      <p:sp>
        <p:nvSpPr>
          <p:cNvPr id="5" name="Content Placeholder 2"/>
          <p:cNvSpPr txBox="1">
            <a:spLocks/>
          </p:cNvSpPr>
          <p:nvPr/>
        </p:nvSpPr>
        <p:spPr>
          <a:xfrm>
            <a:off x="395536" y="2276873"/>
            <a:ext cx="8229600" cy="43204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i="1" dirty="0" smtClean="0"/>
          </a:p>
          <a:p>
            <a:pPr>
              <a:buFont typeface="Courier New" panose="02070309020205020404" pitchFamily="49" charset="0"/>
              <a:buChar char="o"/>
            </a:pPr>
            <a:endParaRPr lang="en-GB" sz="1800" dirty="0" smtClean="0"/>
          </a:p>
          <a:p>
            <a:pPr>
              <a:buFont typeface="Courier New" panose="02070309020205020404" pitchFamily="49" charset="0"/>
              <a:buChar char="o"/>
            </a:pPr>
            <a:endParaRPr lang="en-GB" sz="1800" dirty="0" smtClean="0"/>
          </a:p>
          <a:p>
            <a:pPr marL="0" indent="0">
              <a:buFont typeface="Arial" pitchFamily="34" charset="0"/>
              <a:buNone/>
            </a:pPr>
            <a:r>
              <a:rPr lang="en-GB" sz="2000" dirty="0" smtClean="0"/>
              <a:t>.</a:t>
            </a:r>
            <a:endParaRPr lang="en-GB" sz="2000" dirty="0"/>
          </a:p>
        </p:txBody>
      </p:sp>
      <p:pic>
        <p:nvPicPr>
          <p:cNvPr id="7" name="Picture 6" descr="K:\NNEM\KQ resources &amp; analysis\teacher wordle.png"/>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12776"/>
            <a:ext cx="7992888" cy="4824536"/>
          </a:xfrm>
          <a:prstGeom prst="rect">
            <a:avLst/>
          </a:prstGeom>
          <a:noFill/>
          <a:ln>
            <a:noFill/>
          </a:ln>
        </p:spPr>
      </p:pic>
      <p:sp>
        <p:nvSpPr>
          <p:cNvPr id="8" name="Rectangle 7"/>
          <p:cNvSpPr/>
          <p:nvPr/>
        </p:nvSpPr>
        <p:spPr>
          <a:xfrm>
            <a:off x="1547664" y="6068035"/>
            <a:ext cx="6120680" cy="338554"/>
          </a:xfrm>
          <a:prstGeom prst="rect">
            <a:avLst/>
          </a:prstGeom>
        </p:spPr>
        <p:txBody>
          <a:bodyPr wrap="square">
            <a:spAutoFit/>
          </a:bodyPr>
          <a:lstStyle/>
          <a:p>
            <a:pPr algn="ctr"/>
            <a:r>
              <a:rPr lang="en-GB" sz="1600" dirty="0" smtClean="0"/>
              <a:t>Word </a:t>
            </a:r>
            <a:r>
              <a:rPr lang="en-GB" sz="1600" dirty="0"/>
              <a:t>Cloud representing the most used words in teachers’ reflections</a:t>
            </a:r>
          </a:p>
        </p:txBody>
      </p:sp>
    </p:spTree>
    <p:extLst>
      <p:ext uri="{BB962C8B-B14F-4D97-AF65-F5344CB8AC3E}">
        <p14:creationId xmlns:p14="http://schemas.microsoft.com/office/powerpoint/2010/main" val="518972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Teacher Professional Development</a:t>
            </a:r>
            <a:endParaRPr lang="en-GB" dirty="0"/>
          </a:p>
        </p:txBody>
      </p:sp>
      <p:sp>
        <p:nvSpPr>
          <p:cNvPr id="3" name="Content Placeholder 2"/>
          <p:cNvSpPr>
            <a:spLocks noGrp="1"/>
          </p:cNvSpPr>
          <p:nvPr>
            <p:ph idx="1"/>
          </p:nvPr>
        </p:nvSpPr>
        <p:spPr>
          <a:xfrm>
            <a:off x="1979712" y="5412357"/>
            <a:ext cx="5112568" cy="680939"/>
          </a:xfrm>
        </p:spPr>
        <p:txBody>
          <a:bodyPr/>
          <a:lstStyle/>
          <a:p>
            <a:pPr marL="0" indent="0" algn="ctr">
              <a:buNone/>
            </a:pPr>
            <a:r>
              <a:rPr lang="en-GB" sz="2000" dirty="0" smtClean="0"/>
              <a:t>The Knowledge Quartet: </a:t>
            </a:r>
            <a:r>
              <a:rPr lang="en-US" sz="2000" dirty="0"/>
              <a:t>Rowland et al (2005) </a:t>
            </a:r>
            <a:endParaRPr lang="en-GB" sz="2000" dirty="0" smtClean="0"/>
          </a:p>
          <a:p>
            <a:endParaRPr lang="en-GB" dirty="0"/>
          </a:p>
        </p:txBody>
      </p:sp>
      <p:pic>
        <p:nvPicPr>
          <p:cNvPr id="4" name="Picture 3" descr="http://www.knowledgequartet.org/wp-content/uploads/2014/07/KQ-large.png"/>
          <p:cNvPicPr/>
          <p:nvPr/>
        </p:nvPicPr>
        <p:blipFill>
          <a:blip r:embed="rId3" cstate="print"/>
          <a:srcRect/>
          <a:stretch>
            <a:fillRect/>
          </a:stretch>
        </p:blipFill>
        <p:spPr bwMode="auto">
          <a:xfrm>
            <a:off x="2051720" y="1768999"/>
            <a:ext cx="5040560" cy="3340373"/>
          </a:xfrm>
          <a:prstGeom prst="rect">
            <a:avLst/>
          </a:prstGeom>
          <a:noFill/>
          <a:ln w="9525">
            <a:noFill/>
            <a:miter lim="800000"/>
            <a:headEnd/>
            <a:tailEnd/>
          </a:ln>
        </p:spPr>
      </p:pic>
    </p:spTree>
    <p:extLst>
      <p:ext uri="{BB962C8B-B14F-4D97-AF65-F5344CB8AC3E}">
        <p14:creationId xmlns:p14="http://schemas.microsoft.com/office/powerpoint/2010/main" val="1885149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Quantitative Measures</a:t>
            </a:r>
            <a:endParaRPr lang="en-GB" dirty="0"/>
          </a:p>
        </p:txBody>
      </p:sp>
      <p:sp>
        <p:nvSpPr>
          <p:cNvPr id="3" name="Content Placeholder 2"/>
          <p:cNvSpPr>
            <a:spLocks noGrp="1"/>
          </p:cNvSpPr>
          <p:nvPr>
            <p:ph idx="1"/>
          </p:nvPr>
        </p:nvSpPr>
        <p:spPr>
          <a:xfrm>
            <a:off x="5026512" y="3068960"/>
            <a:ext cx="3106688" cy="4615804"/>
          </a:xfrm>
        </p:spPr>
        <p:txBody>
          <a:bodyPr>
            <a:normAutofit/>
          </a:bodyPr>
          <a:lstStyle/>
          <a:p>
            <a:endParaRPr lang="en-GB" sz="2600" dirty="0" smtClean="0"/>
          </a:p>
          <a:p>
            <a:endParaRPr lang="en-GB" sz="2600" dirty="0" smtClean="0"/>
          </a:p>
        </p:txBody>
      </p:sp>
      <p:sp>
        <p:nvSpPr>
          <p:cNvPr id="5" name="Content Placeholder 2"/>
          <p:cNvSpPr txBox="1">
            <a:spLocks/>
          </p:cNvSpPr>
          <p:nvPr/>
        </p:nvSpPr>
        <p:spPr>
          <a:xfrm>
            <a:off x="3631397" y="1223631"/>
            <a:ext cx="1881205" cy="5040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smtClean="0"/>
              <a:t> (pre and post)</a:t>
            </a:r>
            <a:endParaRPr lang="en-GB" sz="2600" dirty="0" smtClean="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528" t="51430" r="60743" b="23485"/>
          <a:stretch/>
        </p:blipFill>
        <p:spPr bwMode="auto">
          <a:xfrm>
            <a:off x="3030397" y="1988840"/>
            <a:ext cx="3075661" cy="1918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6444208" y="4196600"/>
            <a:ext cx="2414957" cy="21501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Self </a:t>
            </a:r>
            <a:r>
              <a:rPr lang="en-GB" sz="2400" dirty="0">
                <a:solidFill>
                  <a:schemeClr val="tx1"/>
                </a:solidFill>
              </a:rPr>
              <a:t>Efficacy for </a:t>
            </a:r>
            <a:r>
              <a:rPr lang="en-GB" sz="2400" dirty="0" smtClean="0">
                <a:solidFill>
                  <a:schemeClr val="tx1"/>
                </a:solidFill>
              </a:rPr>
              <a:t>Maths</a:t>
            </a:r>
          </a:p>
          <a:p>
            <a:pPr algn="ctr"/>
            <a:endParaRPr lang="en-GB" sz="2400" dirty="0" smtClean="0">
              <a:solidFill>
                <a:schemeClr val="tx1"/>
              </a:solidFill>
            </a:endParaRPr>
          </a:p>
          <a:p>
            <a:pPr algn="ctr"/>
            <a:r>
              <a:rPr lang="en-GB" sz="2400" dirty="0" smtClean="0">
                <a:solidFill>
                  <a:schemeClr val="tx1"/>
                </a:solidFill>
              </a:rPr>
              <a:t>Rushton </a:t>
            </a:r>
            <a:r>
              <a:rPr lang="en-GB" sz="2400" dirty="0">
                <a:solidFill>
                  <a:schemeClr val="tx1"/>
                </a:solidFill>
              </a:rPr>
              <a:t>et </a:t>
            </a:r>
            <a:r>
              <a:rPr lang="en-GB" sz="2400" dirty="0" smtClean="0">
                <a:solidFill>
                  <a:schemeClr val="tx1"/>
                </a:solidFill>
              </a:rPr>
              <a:t>al. </a:t>
            </a:r>
            <a:r>
              <a:rPr lang="en-GB" sz="2400" dirty="0">
                <a:solidFill>
                  <a:schemeClr val="tx1"/>
                </a:solidFill>
              </a:rPr>
              <a:t>(2016</a:t>
            </a:r>
            <a:r>
              <a:rPr lang="en-GB" sz="2400" dirty="0" smtClean="0">
                <a:solidFill>
                  <a:schemeClr val="tx1"/>
                </a:solidFill>
              </a:rPr>
              <a:t>)</a:t>
            </a:r>
            <a:endParaRPr lang="en-GB" sz="2400" dirty="0">
              <a:solidFill>
                <a:schemeClr val="tx1"/>
              </a:solidFill>
            </a:endParaRPr>
          </a:p>
        </p:txBody>
      </p:sp>
      <p:sp>
        <p:nvSpPr>
          <p:cNvPr id="8" name="Rounded Rectangle 7"/>
          <p:cNvSpPr/>
          <p:nvPr/>
        </p:nvSpPr>
        <p:spPr>
          <a:xfrm>
            <a:off x="3030397" y="4201231"/>
            <a:ext cx="3075661" cy="21501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General Self Efficacy</a:t>
            </a:r>
          </a:p>
          <a:p>
            <a:pPr algn="ctr"/>
            <a:endParaRPr lang="en-GB" sz="2400" dirty="0">
              <a:solidFill>
                <a:schemeClr val="tx1"/>
              </a:solidFill>
            </a:endParaRPr>
          </a:p>
          <a:p>
            <a:pPr algn="ctr"/>
            <a:r>
              <a:rPr lang="en-GB" sz="2400" dirty="0" smtClean="0">
                <a:solidFill>
                  <a:schemeClr val="tx1"/>
                </a:solidFill>
              </a:rPr>
              <a:t>Bandura </a:t>
            </a:r>
          </a:p>
          <a:p>
            <a:pPr algn="ctr"/>
            <a:r>
              <a:rPr lang="en-GB" sz="2400" dirty="0" smtClean="0">
                <a:solidFill>
                  <a:schemeClr val="tx1"/>
                </a:solidFill>
              </a:rPr>
              <a:t>(Ohio </a:t>
            </a:r>
            <a:r>
              <a:rPr lang="en-GB" sz="2400" dirty="0">
                <a:solidFill>
                  <a:schemeClr val="tx1"/>
                </a:solidFill>
              </a:rPr>
              <a:t>State </a:t>
            </a:r>
            <a:r>
              <a:rPr lang="en-GB" sz="2400" dirty="0" smtClean="0">
                <a:solidFill>
                  <a:schemeClr val="tx1"/>
                </a:solidFill>
              </a:rPr>
              <a:t>University, 2017)</a:t>
            </a:r>
            <a:endParaRPr lang="en-GB" sz="2400" dirty="0">
              <a:solidFill>
                <a:schemeClr val="tx1"/>
              </a:solidFill>
            </a:endParaRPr>
          </a:p>
        </p:txBody>
      </p:sp>
      <p:sp>
        <p:nvSpPr>
          <p:cNvPr id="9" name="Rounded Rectangle 8"/>
          <p:cNvSpPr/>
          <p:nvPr/>
        </p:nvSpPr>
        <p:spPr>
          <a:xfrm>
            <a:off x="251520" y="4196600"/>
            <a:ext cx="2414957" cy="21501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Maths </a:t>
            </a:r>
            <a:r>
              <a:rPr lang="en-GB" sz="2400" dirty="0" smtClean="0">
                <a:solidFill>
                  <a:schemeClr val="tx1"/>
                </a:solidFill>
              </a:rPr>
              <a:t>Anxiety</a:t>
            </a:r>
          </a:p>
          <a:p>
            <a:pPr algn="ctr"/>
            <a:endParaRPr lang="en-GB" sz="2400" dirty="0" smtClean="0">
              <a:solidFill>
                <a:schemeClr val="tx1"/>
              </a:solidFill>
            </a:endParaRPr>
          </a:p>
          <a:p>
            <a:pPr algn="ctr"/>
            <a:r>
              <a:rPr lang="en-GB" sz="2400" dirty="0" err="1" smtClean="0">
                <a:solidFill>
                  <a:schemeClr val="tx1"/>
                </a:solidFill>
              </a:rPr>
              <a:t>Hopko</a:t>
            </a:r>
            <a:r>
              <a:rPr lang="en-GB" sz="2400" dirty="0" smtClean="0">
                <a:solidFill>
                  <a:schemeClr val="tx1"/>
                </a:solidFill>
              </a:rPr>
              <a:t> </a:t>
            </a:r>
            <a:r>
              <a:rPr lang="en-GB" sz="2400" dirty="0">
                <a:solidFill>
                  <a:schemeClr val="tx1"/>
                </a:solidFill>
              </a:rPr>
              <a:t>et </a:t>
            </a:r>
            <a:r>
              <a:rPr lang="en-GB" sz="2400" dirty="0" smtClean="0">
                <a:solidFill>
                  <a:schemeClr val="tx1"/>
                </a:solidFill>
              </a:rPr>
              <a:t>al. </a:t>
            </a:r>
          </a:p>
          <a:p>
            <a:pPr algn="ctr"/>
            <a:r>
              <a:rPr lang="en-GB" sz="2400" dirty="0" smtClean="0">
                <a:solidFill>
                  <a:schemeClr val="tx1"/>
                </a:solidFill>
              </a:rPr>
              <a:t>(</a:t>
            </a:r>
            <a:r>
              <a:rPr lang="en-GB" sz="2400" dirty="0">
                <a:solidFill>
                  <a:schemeClr val="tx1"/>
                </a:solidFill>
              </a:rPr>
              <a:t>2003) </a:t>
            </a:r>
          </a:p>
        </p:txBody>
      </p:sp>
    </p:spTree>
    <p:extLst>
      <p:ext uri="{BB962C8B-B14F-4D97-AF65-F5344CB8AC3E}">
        <p14:creationId xmlns:p14="http://schemas.microsoft.com/office/powerpoint/2010/main" val="374129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Qualitative Measures</a:t>
            </a:r>
            <a:endParaRPr lang="en-GB" dirty="0"/>
          </a:p>
        </p:txBody>
      </p:sp>
      <p:sp>
        <p:nvSpPr>
          <p:cNvPr id="3" name="Content Placeholder 2"/>
          <p:cNvSpPr>
            <a:spLocks noGrp="1"/>
          </p:cNvSpPr>
          <p:nvPr>
            <p:ph idx="1"/>
          </p:nvPr>
        </p:nvSpPr>
        <p:spPr>
          <a:xfrm>
            <a:off x="5026512" y="3068960"/>
            <a:ext cx="3106688" cy="4615804"/>
          </a:xfrm>
        </p:spPr>
        <p:txBody>
          <a:bodyPr>
            <a:normAutofit/>
          </a:bodyPr>
          <a:lstStyle/>
          <a:p>
            <a:endParaRPr lang="en-GB" sz="2600" dirty="0" smtClean="0"/>
          </a:p>
          <a:p>
            <a:endParaRPr lang="en-GB" sz="2600" dirty="0" smtClean="0"/>
          </a:p>
        </p:txBody>
      </p:sp>
      <p:pic>
        <p:nvPicPr>
          <p:cNvPr id="4" name="Picture 2" descr="C:\Users\Fay\Pictures\2018-05-14\14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500" t="9684" r="14594" b="7296"/>
          <a:stretch/>
        </p:blipFill>
        <p:spPr bwMode="auto">
          <a:xfrm>
            <a:off x="3491880" y="1397109"/>
            <a:ext cx="2423752" cy="1743859"/>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6012161" y="5014582"/>
            <a:ext cx="2397608" cy="151076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Teacher and researcher critical incident notes</a:t>
            </a:r>
          </a:p>
        </p:txBody>
      </p:sp>
      <p:sp>
        <p:nvSpPr>
          <p:cNvPr id="8" name="Rounded Rectangle 7"/>
          <p:cNvSpPr/>
          <p:nvPr/>
        </p:nvSpPr>
        <p:spPr>
          <a:xfrm>
            <a:off x="3339749" y="5017540"/>
            <a:ext cx="2414957" cy="151076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Joint reflection recordings</a:t>
            </a:r>
          </a:p>
        </p:txBody>
      </p:sp>
      <p:sp>
        <p:nvSpPr>
          <p:cNvPr id="9" name="Rounded Rectangle 8"/>
          <p:cNvSpPr/>
          <p:nvPr/>
        </p:nvSpPr>
        <p:spPr>
          <a:xfrm>
            <a:off x="667337" y="5017540"/>
            <a:ext cx="2414957" cy="151076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Teaching episode recordings</a:t>
            </a:r>
          </a:p>
        </p:txBody>
      </p:sp>
      <p:sp>
        <p:nvSpPr>
          <p:cNvPr id="10" name="Rounded Rectangle 9"/>
          <p:cNvSpPr/>
          <p:nvPr/>
        </p:nvSpPr>
        <p:spPr>
          <a:xfrm>
            <a:off x="4720000" y="3416058"/>
            <a:ext cx="2732320" cy="130908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Semi structured interviews (pre and post)</a:t>
            </a:r>
          </a:p>
        </p:txBody>
      </p:sp>
      <p:sp>
        <p:nvSpPr>
          <p:cNvPr id="11" name="Rounded Rectangle 10"/>
          <p:cNvSpPr/>
          <p:nvPr/>
        </p:nvSpPr>
        <p:spPr>
          <a:xfrm>
            <a:off x="1907704" y="3411846"/>
            <a:ext cx="2535727" cy="130908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Draw yourself doing maths (pre and post)</a:t>
            </a:r>
          </a:p>
        </p:txBody>
      </p:sp>
    </p:spTree>
    <p:extLst>
      <p:ext uri="{BB962C8B-B14F-4D97-AF65-F5344CB8AC3E}">
        <p14:creationId xmlns:p14="http://schemas.microsoft.com/office/powerpoint/2010/main" val="103952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lstStyle/>
          <a:p>
            <a:pPr algn="l"/>
            <a:r>
              <a:rPr lang="en-GB" dirty="0" smtClean="0"/>
              <a:t>Intervention</a:t>
            </a:r>
            <a:endParaRPr lang="en-GB" dirty="0"/>
          </a:p>
        </p:txBody>
      </p:sp>
      <p:sp>
        <p:nvSpPr>
          <p:cNvPr id="3" name="Content Placeholder 2"/>
          <p:cNvSpPr>
            <a:spLocks noGrp="1"/>
          </p:cNvSpPr>
          <p:nvPr>
            <p:ph idx="1"/>
          </p:nvPr>
        </p:nvSpPr>
        <p:spPr>
          <a:xfrm>
            <a:off x="395536" y="4365104"/>
            <a:ext cx="8640960" cy="2088232"/>
          </a:xfrm>
        </p:spPr>
        <p:txBody>
          <a:bodyPr>
            <a:normAutofit fontScale="92500" lnSpcReduction="10000"/>
          </a:bodyPr>
          <a:lstStyle/>
          <a:p>
            <a:pPr marL="514350" indent="-514350">
              <a:buFont typeface="+mj-lt"/>
              <a:buAutoNum type="arabicPeriod"/>
            </a:pPr>
            <a:r>
              <a:rPr lang="en-GB" sz="2200" dirty="0" smtClean="0"/>
              <a:t>Record yourself teaching</a:t>
            </a:r>
          </a:p>
          <a:p>
            <a:pPr marL="514350" indent="-514350">
              <a:buFont typeface="+mj-lt"/>
              <a:buAutoNum type="arabicPeriod"/>
            </a:pPr>
            <a:r>
              <a:rPr lang="en-GB" sz="2200" dirty="0" smtClean="0"/>
              <a:t>Watch the recording and select short critical incidents, reflect on them</a:t>
            </a:r>
          </a:p>
          <a:p>
            <a:pPr marL="514350" indent="-514350">
              <a:buFont typeface="+mj-lt"/>
              <a:buAutoNum type="arabicPeriod"/>
            </a:pPr>
            <a:r>
              <a:rPr lang="en-GB" sz="2200" dirty="0" smtClean="0"/>
              <a:t>Record the timestamp, the KQ code and a comment</a:t>
            </a:r>
          </a:p>
          <a:p>
            <a:pPr marL="514350" indent="-514350">
              <a:buFont typeface="+mj-lt"/>
              <a:buAutoNum type="arabicPeriod"/>
            </a:pPr>
            <a:r>
              <a:rPr lang="en-GB" sz="2200" dirty="0" smtClean="0"/>
              <a:t>Include strengths and opportunities for development</a:t>
            </a:r>
          </a:p>
          <a:p>
            <a:pPr marL="514350" indent="-514350">
              <a:buFont typeface="+mj-lt"/>
              <a:buAutoNum type="arabicPeriod"/>
            </a:pPr>
            <a:r>
              <a:rPr lang="en-GB" sz="2200" dirty="0"/>
              <a:t>M</a:t>
            </a:r>
            <a:r>
              <a:rPr lang="en-GB" sz="2200" dirty="0" smtClean="0"/>
              <a:t>eet your partner and discuss your incidents and theirs</a:t>
            </a:r>
          </a:p>
          <a:p>
            <a:pPr marL="514350" indent="-514350">
              <a:buFont typeface="+mj-lt"/>
              <a:buAutoNum type="arabicPeriod"/>
            </a:pPr>
            <a:r>
              <a:rPr lang="en-GB" sz="2200" dirty="0" smtClean="0"/>
              <a:t>Repeat steps 1-5 until you have completed four cycles</a:t>
            </a:r>
            <a:endParaRPr lang="en-GB" sz="2200" dirty="0"/>
          </a:p>
          <a:p>
            <a:pPr marL="0" indent="0">
              <a:buNone/>
            </a:pPr>
            <a:endParaRPr lang="en-GB" sz="2600" dirty="0" smtClean="0"/>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640" b="13682"/>
          <a:stretch/>
        </p:blipFill>
        <p:spPr bwMode="auto">
          <a:xfrm>
            <a:off x="3995936" y="1444035"/>
            <a:ext cx="4752528" cy="2345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0321" t="13347" r="31604" b="13636"/>
          <a:stretch/>
        </p:blipFill>
        <p:spPr>
          <a:xfrm>
            <a:off x="2483768" y="1284242"/>
            <a:ext cx="1381218" cy="2648814"/>
          </a:xfrm>
          <a:prstGeom prst="rect">
            <a:avLst/>
          </a:prstGeom>
        </p:spPr>
      </p:pic>
    </p:spTree>
    <p:extLst>
      <p:ext uri="{BB962C8B-B14F-4D97-AF65-F5344CB8AC3E}">
        <p14:creationId xmlns:p14="http://schemas.microsoft.com/office/powerpoint/2010/main" val="1786889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3018</TotalTime>
  <Words>1132</Words>
  <Application>Microsoft Office PowerPoint</Application>
  <PresentationFormat>On-screen Show (4:3)</PresentationFormat>
  <Paragraphs>155</Paragraphs>
  <Slides>25</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Courier New</vt:lpstr>
      <vt:lpstr>Office Theme</vt:lpstr>
      <vt:lpstr>Reduction of Teacher MA and The Knowledge Quartet   F. Cosgrove         cosgrovefh@cardiff.ac.uk</vt:lpstr>
      <vt:lpstr>PowerPoint Presentation</vt:lpstr>
      <vt:lpstr>   “feelings of tension and anxiety that interfere with the manipulation of numbers and the solving of mathematical problems in ordinary and academic situations” (Richardson and Suinn, 1972, p.551). </vt:lpstr>
      <vt:lpstr>Why does teacher MA matter?</vt:lpstr>
      <vt:lpstr>A Moment to Breathe</vt:lpstr>
      <vt:lpstr>Teacher Professional Development</vt:lpstr>
      <vt:lpstr>Quantitative Measures</vt:lpstr>
      <vt:lpstr>Qualitative Measures</vt:lpstr>
      <vt:lpstr>Intervention</vt:lpstr>
      <vt:lpstr>Findings  Participant 3</vt:lpstr>
      <vt:lpstr>Findings Participant 2</vt:lpstr>
      <vt:lpstr>Findings Participant 1</vt:lpstr>
      <vt:lpstr>Conclusion &amp; Limitations</vt:lpstr>
      <vt:lpstr>Proceedings &amp; Blog</vt:lpstr>
      <vt:lpstr>References</vt:lpstr>
      <vt:lpstr>The Knowledge Quartet: Rowland et al (2005)  </vt:lpstr>
      <vt:lpstr>In the beginning ... Lee Shulman (1987) </vt:lpstr>
      <vt:lpstr>Motivation for the KQ</vt:lpstr>
      <vt:lpstr>Using a Grounded Theory Approach  </vt:lpstr>
      <vt:lpstr>PowerPoint Presentation</vt:lpstr>
      <vt:lpstr>20 Codes</vt:lpstr>
      <vt:lpstr>PowerPoint Presentation</vt:lpstr>
      <vt:lpstr>Tips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Knowledge Quartet as a starting point in professional development of teachers of mathematics.</dc:title>
  <dc:creator>Fay</dc:creator>
  <cp:lastModifiedBy>fay cosgrove</cp:lastModifiedBy>
  <cp:revision>225</cp:revision>
  <dcterms:created xsi:type="dcterms:W3CDTF">2018-05-14T08:36:40Z</dcterms:created>
  <dcterms:modified xsi:type="dcterms:W3CDTF">2023-03-30T11:36:15Z</dcterms:modified>
</cp:coreProperties>
</file>